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1"/>
  </p:notesMasterIdLst>
  <p:sldIdLst>
    <p:sldId id="256" r:id="rId2"/>
    <p:sldId id="2145706149" r:id="rId3"/>
    <p:sldId id="1378" r:id="rId4"/>
    <p:sldId id="2145706150" r:id="rId5"/>
    <p:sldId id="1394" r:id="rId6"/>
    <p:sldId id="1420" r:id="rId7"/>
    <p:sldId id="2145706085" r:id="rId8"/>
    <p:sldId id="2145706087" r:id="rId9"/>
    <p:sldId id="290" r:id="rId10"/>
    <p:sldId id="1395" r:id="rId11"/>
    <p:sldId id="1396" r:id="rId12"/>
    <p:sldId id="2145706086" r:id="rId13"/>
    <p:sldId id="2145706071" r:id="rId14"/>
    <p:sldId id="2145706032" r:id="rId15"/>
    <p:sldId id="2145706073" r:id="rId16"/>
    <p:sldId id="2145706074" r:id="rId17"/>
    <p:sldId id="1413" r:id="rId18"/>
    <p:sldId id="2145706148" r:id="rId19"/>
    <p:sldId id="2145706147" r:id="rId20"/>
    <p:sldId id="1414" r:id="rId21"/>
    <p:sldId id="1415" r:id="rId22"/>
    <p:sldId id="1391" r:id="rId23"/>
    <p:sldId id="1392" r:id="rId24"/>
    <p:sldId id="1416" r:id="rId25"/>
    <p:sldId id="2145706083" r:id="rId26"/>
    <p:sldId id="1417" r:id="rId27"/>
    <p:sldId id="1397" r:id="rId28"/>
    <p:sldId id="2145706075" r:id="rId29"/>
    <p:sldId id="2145706076" r:id="rId30"/>
    <p:sldId id="2145706159" r:id="rId31"/>
    <p:sldId id="2145706077" r:id="rId32"/>
    <p:sldId id="2145706078" r:id="rId33"/>
    <p:sldId id="2145706079" r:id="rId34"/>
    <p:sldId id="2145706080" r:id="rId35"/>
    <p:sldId id="2145706082" r:id="rId36"/>
    <p:sldId id="2145706081" r:id="rId37"/>
    <p:sldId id="2145706152" r:id="rId38"/>
    <p:sldId id="2145706153" r:id="rId39"/>
    <p:sldId id="2145706154" r:id="rId40"/>
    <p:sldId id="2145706155" r:id="rId41"/>
    <p:sldId id="2145706156" r:id="rId42"/>
    <p:sldId id="2145706157" r:id="rId43"/>
    <p:sldId id="2145706158" r:id="rId44"/>
    <p:sldId id="2145706161" r:id="rId45"/>
    <p:sldId id="2145706163" r:id="rId46"/>
    <p:sldId id="2145706164" r:id="rId47"/>
    <p:sldId id="2145706172" r:id="rId48"/>
    <p:sldId id="2145706173" r:id="rId49"/>
    <p:sldId id="2145706174" r:id="rId50"/>
    <p:sldId id="2145706175" r:id="rId51"/>
    <p:sldId id="2145706176" r:id="rId52"/>
    <p:sldId id="2145706171" r:id="rId53"/>
    <p:sldId id="2145706177" r:id="rId54"/>
    <p:sldId id="2145706178" r:id="rId55"/>
    <p:sldId id="2145706179" r:id="rId56"/>
    <p:sldId id="2145706180" r:id="rId57"/>
    <p:sldId id="2145706167" r:id="rId58"/>
    <p:sldId id="2145706169" r:id="rId59"/>
    <p:sldId id="2145706160" r:id="rId6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8C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54"/>
    <p:restoredTop sz="92722"/>
  </p:normalViewPr>
  <p:slideViewPr>
    <p:cSldViewPr snapToGrid="0" snapToObjects="1">
      <p:cViewPr varScale="1">
        <p:scale>
          <a:sx n="62" d="100"/>
          <a:sy n="62" d="100"/>
        </p:scale>
        <p:origin x="800" y="4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oleObject" Target="file:///C:\Users\micro\Documents\2019\Coronavirus\ivermectin\FAV%20&amp;%20Ivermectin%20Trials%20List%20and%20Contacts%20DEC%2016.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098315835520563E-2"/>
          <c:y val="2.4957883649591249E-2"/>
          <c:w val="0.91817020268299798"/>
          <c:h val="0.83186584151589171"/>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2">
                  <a:lumMod val="50000"/>
                </a:schemeClr>
              </a:solidFill>
              <a:ln>
                <a:noFill/>
              </a:ln>
              <a:effectLst/>
            </c:spPr>
            <c:extLst>
              <c:ext xmlns:c16="http://schemas.microsoft.com/office/drawing/2014/chart" uri="{C3380CC4-5D6E-409C-BE32-E72D297353CC}">
                <c16:uniqueId val="{00000002-42AB-43B6-9513-17FE30CCAB70}"/>
              </c:ext>
            </c:extLst>
          </c:dPt>
          <c:dPt>
            <c:idx val="1"/>
            <c:invertIfNegative val="0"/>
            <c:bubble3D val="0"/>
            <c:spPr>
              <a:solidFill>
                <a:schemeClr val="accent6">
                  <a:lumMod val="50000"/>
                </a:schemeClr>
              </a:solidFill>
              <a:ln>
                <a:noFill/>
              </a:ln>
              <a:effectLst/>
            </c:spPr>
            <c:extLst>
              <c:ext xmlns:c16="http://schemas.microsoft.com/office/drawing/2014/chart" uri="{C3380CC4-5D6E-409C-BE32-E72D297353CC}">
                <c16:uniqueId val="{00000003-42AB-43B6-9513-17FE30CCAB70}"/>
              </c:ext>
            </c:extLst>
          </c:dPt>
          <c:dPt>
            <c:idx val="2"/>
            <c:invertIfNegative val="0"/>
            <c:bubble3D val="0"/>
            <c:spPr>
              <a:solidFill>
                <a:schemeClr val="accent1">
                  <a:lumMod val="50000"/>
                </a:schemeClr>
              </a:solidFill>
              <a:ln>
                <a:noFill/>
              </a:ln>
              <a:effectLst/>
            </c:spPr>
            <c:extLst>
              <c:ext xmlns:c16="http://schemas.microsoft.com/office/drawing/2014/chart" uri="{C3380CC4-5D6E-409C-BE32-E72D297353CC}">
                <c16:uniqueId val="{00000004-42AB-43B6-9513-17FE30CCAB70}"/>
              </c:ext>
            </c:extLst>
          </c:dPt>
          <c:dPt>
            <c:idx val="3"/>
            <c:invertIfNegative val="0"/>
            <c:bubble3D val="0"/>
            <c:spPr>
              <a:solidFill>
                <a:srgbClr val="FF0000"/>
              </a:solidFill>
              <a:ln>
                <a:noFill/>
              </a:ln>
              <a:effectLst/>
            </c:spPr>
            <c:extLst>
              <c:ext xmlns:c16="http://schemas.microsoft.com/office/drawing/2014/chart" uri="{C3380CC4-5D6E-409C-BE32-E72D297353CC}">
                <c16:uniqueId val="{00000005-42AB-43B6-9513-17FE30CCAB70}"/>
              </c:ext>
            </c:extLst>
          </c:dPt>
          <c:dPt>
            <c:idx val="4"/>
            <c:invertIfNegative val="0"/>
            <c:bubble3D val="0"/>
            <c:spPr>
              <a:solidFill>
                <a:srgbClr val="FFC000"/>
              </a:solidFill>
              <a:ln>
                <a:noFill/>
              </a:ln>
              <a:effectLst/>
            </c:spPr>
            <c:extLst>
              <c:ext xmlns:c16="http://schemas.microsoft.com/office/drawing/2014/chart" uri="{C3380CC4-5D6E-409C-BE32-E72D297353CC}">
                <c16:uniqueId val="{00000006-42AB-43B6-9513-17FE30CCAB70}"/>
              </c:ext>
            </c:extLst>
          </c:dPt>
          <c:dPt>
            <c:idx val="5"/>
            <c:invertIfNegative val="0"/>
            <c:bubble3D val="0"/>
            <c:spPr>
              <a:solidFill>
                <a:schemeClr val="accent6">
                  <a:lumMod val="75000"/>
                </a:schemeClr>
              </a:solidFill>
              <a:ln>
                <a:noFill/>
              </a:ln>
              <a:effectLst/>
            </c:spPr>
            <c:extLst>
              <c:ext xmlns:c16="http://schemas.microsoft.com/office/drawing/2014/chart" uri="{C3380CC4-5D6E-409C-BE32-E72D297353CC}">
                <c16:uniqueId val="{00000007-42AB-43B6-9513-17FE30CCAB70}"/>
              </c:ext>
            </c:extLst>
          </c:dPt>
          <c:dPt>
            <c:idx val="7"/>
            <c:invertIfNegative val="0"/>
            <c:bubble3D val="0"/>
            <c:spPr>
              <a:solidFill>
                <a:schemeClr val="accent2">
                  <a:lumMod val="75000"/>
                </a:schemeClr>
              </a:solidFill>
              <a:ln>
                <a:noFill/>
              </a:ln>
              <a:effectLst/>
            </c:spPr>
            <c:extLst>
              <c:ext xmlns:c16="http://schemas.microsoft.com/office/drawing/2014/chart" uri="{C3380CC4-5D6E-409C-BE32-E72D297353CC}">
                <c16:uniqueId val="{00000008-42AB-43B6-9513-17FE30CCAB70}"/>
              </c:ext>
            </c:extLst>
          </c:dPt>
          <c:dPt>
            <c:idx val="8"/>
            <c:invertIfNegative val="0"/>
            <c:bubble3D val="0"/>
            <c:spPr>
              <a:solidFill>
                <a:schemeClr val="tx2"/>
              </a:solidFill>
              <a:ln>
                <a:noFill/>
              </a:ln>
              <a:effectLst/>
            </c:spPr>
            <c:extLst>
              <c:ext xmlns:c16="http://schemas.microsoft.com/office/drawing/2014/chart" uri="{C3380CC4-5D6E-409C-BE32-E72D297353CC}">
                <c16:uniqueId val="{00000009-42AB-43B6-9513-17FE30CCAB70}"/>
              </c:ext>
            </c:extLst>
          </c:dPt>
          <c:dPt>
            <c:idx val="9"/>
            <c:invertIfNegative val="0"/>
            <c:bubble3D val="0"/>
            <c:spPr>
              <a:solidFill>
                <a:srgbClr val="C00000"/>
              </a:solidFill>
              <a:ln>
                <a:noFill/>
              </a:ln>
              <a:effectLst/>
            </c:spPr>
            <c:extLst>
              <c:ext xmlns:c16="http://schemas.microsoft.com/office/drawing/2014/chart" uri="{C3380CC4-5D6E-409C-BE32-E72D297353CC}">
                <c16:uniqueId val="{0000000A-42AB-43B6-9513-17FE30CCAB70}"/>
              </c:ext>
            </c:extLst>
          </c:dPt>
          <c:dPt>
            <c:idx val="10"/>
            <c:invertIfNegative val="0"/>
            <c:bubble3D val="0"/>
            <c:spPr>
              <a:solidFill>
                <a:schemeClr val="tx1"/>
              </a:solidFill>
              <a:ln>
                <a:noFill/>
              </a:ln>
              <a:effectLst/>
            </c:spPr>
            <c:extLst>
              <c:ext xmlns:c16="http://schemas.microsoft.com/office/drawing/2014/chart" uri="{C3380CC4-5D6E-409C-BE32-E72D297353CC}">
                <c16:uniqueId val="{0000000B-42AB-43B6-9513-17FE30CCAB70}"/>
              </c:ext>
            </c:extLst>
          </c:dPt>
          <c:dPt>
            <c:idx val="11"/>
            <c:invertIfNegative val="0"/>
            <c:bubble3D val="0"/>
            <c:spPr>
              <a:solidFill>
                <a:srgbClr val="00B0F0"/>
              </a:solidFill>
              <a:ln>
                <a:noFill/>
              </a:ln>
              <a:effectLst/>
            </c:spPr>
            <c:extLst>
              <c:ext xmlns:c16="http://schemas.microsoft.com/office/drawing/2014/chart" uri="{C3380CC4-5D6E-409C-BE32-E72D297353CC}">
                <c16:uniqueId val="{0000000C-42AB-43B6-9513-17FE30CCAB70}"/>
              </c:ext>
            </c:extLst>
          </c:dPt>
          <c:dPt>
            <c:idx val="12"/>
            <c:invertIfNegative val="0"/>
            <c:bubble3D val="0"/>
            <c:spPr>
              <a:solidFill>
                <a:schemeClr val="accent6"/>
              </a:solidFill>
              <a:ln>
                <a:solidFill>
                  <a:schemeClr val="accent6"/>
                </a:solidFill>
              </a:ln>
              <a:effectLst/>
            </c:spPr>
            <c:extLst>
              <c:ext xmlns:c16="http://schemas.microsoft.com/office/drawing/2014/chart" uri="{C3380CC4-5D6E-409C-BE32-E72D297353CC}">
                <c16:uniqueId val="{0000000D-42AB-43B6-9513-17FE30CCAB70}"/>
              </c:ext>
            </c:extLst>
          </c:dPt>
          <c:dPt>
            <c:idx val="13"/>
            <c:invertIfNegative val="0"/>
            <c:bubble3D val="0"/>
            <c:spPr>
              <a:solidFill>
                <a:schemeClr val="accent1">
                  <a:lumMod val="75000"/>
                </a:schemeClr>
              </a:solidFill>
              <a:ln>
                <a:noFill/>
              </a:ln>
              <a:effectLst/>
            </c:spPr>
            <c:extLst>
              <c:ext xmlns:c16="http://schemas.microsoft.com/office/drawing/2014/chart" uri="{C3380CC4-5D6E-409C-BE32-E72D297353CC}">
                <c16:uniqueId val="{0000000E-42AB-43B6-9513-17FE30CCAB70}"/>
              </c:ext>
            </c:extLst>
          </c:dPt>
          <c:dPt>
            <c:idx val="14"/>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F-42AB-43B6-9513-17FE30CCAB70}"/>
              </c:ext>
            </c:extLst>
          </c:dPt>
          <c:dPt>
            <c:idx val="15"/>
            <c:invertIfNegative val="0"/>
            <c:bubble3D val="0"/>
            <c:spPr>
              <a:solidFill>
                <a:schemeClr val="tx2">
                  <a:lumMod val="60000"/>
                  <a:lumOff val="40000"/>
                </a:schemeClr>
              </a:solidFill>
              <a:ln>
                <a:noFill/>
              </a:ln>
              <a:effectLst/>
            </c:spPr>
            <c:extLst>
              <c:ext xmlns:c16="http://schemas.microsoft.com/office/drawing/2014/chart" uri="{C3380CC4-5D6E-409C-BE32-E72D297353CC}">
                <c16:uniqueId val="{00000010-42AB-43B6-9513-17FE30CCAB70}"/>
              </c:ext>
            </c:extLst>
          </c:dPt>
          <c:dPt>
            <c:idx val="16"/>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11-42AB-43B6-9513-17FE30CCAB70}"/>
              </c:ext>
            </c:extLst>
          </c:dPt>
          <c:dPt>
            <c:idx val="17"/>
            <c:invertIfNegative val="0"/>
            <c:bubble3D val="0"/>
            <c:spPr>
              <a:solidFill>
                <a:schemeClr val="accent6">
                  <a:lumMod val="75000"/>
                </a:schemeClr>
              </a:solidFill>
              <a:ln>
                <a:noFill/>
              </a:ln>
              <a:effectLst/>
            </c:spPr>
            <c:extLst>
              <c:ext xmlns:c16="http://schemas.microsoft.com/office/drawing/2014/chart" uri="{C3380CC4-5D6E-409C-BE32-E72D297353CC}">
                <c16:uniqueId val="{00000012-42AB-43B6-9513-17FE30CCAB70}"/>
              </c:ext>
            </c:extLst>
          </c:dPt>
          <c:dPt>
            <c:idx val="18"/>
            <c:invertIfNegative val="0"/>
            <c:bubble3D val="0"/>
            <c:spPr>
              <a:solidFill>
                <a:schemeClr val="accent6">
                  <a:lumMod val="75000"/>
                </a:schemeClr>
              </a:solidFill>
              <a:ln>
                <a:noFill/>
              </a:ln>
              <a:effectLst/>
            </c:spPr>
            <c:extLst>
              <c:ext xmlns:c16="http://schemas.microsoft.com/office/drawing/2014/chart" uri="{C3380CC4-5D6E-409C-BE32-E72D297353CC}">
                <c16:uniqueId val="{00000013-42AB-43B6-9513-17FE30CCAB70}"/>
              </c:ext>
            </c:extLst>
          </c:dPt>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Sheet1!$A$1:$A$19</c:f>
              <c:strCache>
                <c:ptCount val="19"/>
                <c:pt idx="0">
                  <c:v>Egypt</c:v>
                </c:pt>
                <c:pt idx="1">
                  <c:v>Brazil</c:v>
                </c:pt>
                <c:pt idx="2">
                  <c:v>USA</c:v>
                </c:pt>
                <c:pt idx="3">
                  <c:v>Iran</c:v>
                </c:pt>
                <c:pt idx="4">
                  <c:v>Columbia</c:v>
                </c:pt>
                <c:pt idx="5">
                  <c:v>Bangladesh</c:v>
                </c:pt>
                <c:pt idx="6">
                  <c:v>Argentina</c:v>
                </c:pt>
                <c:pt idx="7">
                  <c:v>India</c:v>
                </c:pt>
                <c:pt idx="8">
                  <c:v>Spain</c:v>
                </c:pt>
                <c:pt idx="9">
                  <c:v>Japan</c:v>
                </c:pt>
                <c:pt idx="10">
                  <c:v>Mexico</c:v>
                </c:pt>
                <c:pt idx="11">
                  <c:v>Iraq</c:v>
                </c:pt>
                <c:pt idx="12">
                  <c:v>Pakistan</c:v>
                </c:pt>
                <c:pt idx="13">
                  <c:v>Bulgaria</c:v>
                </c:pt>
                <c:pt idx="14">
                  <c:v>Italy</c:v>
                </c:pt>
                <c:pt idx="15">
                  <c:v>Israel</c:v>
                </c:pt>
                <c:pt idx="16">
                  <c:v>Nigeria</c:v>
                </c:pt>
                <c:pt idx="17">
                  <c:v>Turkey</c:v>
                </c:pt>
                <c:pt idx="18">
                  <c:v>Lebanon</c:v>
                </c:pt>
              </c:strCache>
            </c:strRef>
          </c:cat>
          <c:val>
            <c:numRef>
              <c:f>Sheet1!$B$1:$B$19</c:f>
              <c:numCache>
                <c:formatCode>General</c:formatCode>
                <c:ptCount val="19"/>
                <c:pt idx="0">
                  <c:v>1370</c:v>
                </c:pt>
                <c:pt idx="1">
                  <c:v>857</c:v>
                </c:pt>
                <c:pt idx="2">
                  <c:v>740</c:v>
                </c:pt>
                <c:pt idx="3">
                  <c:v>650</c:v>
                </c:pt>
                <c:pt idx="4">
                  <c:v>636</c:v>
                </c:pt>
                <c:pt idx="5">
                  <c:v>663</c:v>
                </c:pt>
                <c:pt idx="6">
                  <c:v>545</c:v>
                </c:pt>
                <c:pt idx="7">
                  <c:v>456</c:v>
                </c:pt>
                <c:pt idx="8">
                  <c:v>335</c:v>
                </c:pt>
                <c:pt idx="9">
                  <c:v>240</c:v>
                </c:pt>
                <c:pt idx="10">
                  <c:v>176</c:v>
                </c:pt>
                <c:pt idx="11">
                  <c:v>156</c:v>
                </c:pt>
                <c:pt idx="12">
                  <c:v>140</c:v>
                </c:pt>
                <c:pt idx="13">
                  <c:v>120</c:v>
                </c:pt>
                <c:pt idx="14">
                  <c:v>102</c:v>
                </c:pt>
                <c:pt idx="15">
                  <c:v>100</c:v>
                </c:pt>
                <c:pt idx="16">
                  <c:v>45</c:v>
                </c:pt>
                <c:pt idx="17">
                  <c:v>60</c:v>
                </c:pt>
                <c:pt idx="18">
                  <c:v>100</c:v>
                </c:pt>
              </c:numCache>
            </c:numRef>
          </c:val>
          <c:extLst>
            <c:ext xmlns:c16="http://schemas.microsoft.com/office/drawing/2014/chart" uri="{C3380CC4-5D6E-409C-BE32-E72D297353CC}">
              <c16:uniqueId val="{00000000-42AB-43B6-9513-17FE30CCAB70}"/>
            </c:ext>
          </c:extLst>
        </c:ser>
        <c:dLbls>
          <c:showLegendKey val="0"/>
          <c:showVal val="0"/>
          <c:showCatName val="0"/>
          <c:showSerName val="0"/>
          <c:showPercent val="0"/>
          <c:showBubbleSize val="0"/>
        </c:dLbls>
        <c:gapWidth val="219"/>
        <c:overlap val="-27"/>
        <c:axId val="468227408"/>
        <c:axId val="468228048"/>
      </c:barChart>
      <c:catAx>
        <c:axId val="468227408"/>
        <c:scaling>
          <c:orientation val="minMax"/>
        </c:scaling>
        <c:delete val="0"/>
        <c:axPos val="b"/>
        <c:numFmt formatCode="General" sourceLinked="1"/>
        <c:majorTickMark val="out"/>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crossAx val="468228048"/>
        <c:crosses val="autoZero"/>
        <c:auto val="1"/>
        <c:lblAlgn val="ctr"/>
        <c:lblOffset val="100"/>
        <c:noMultiLvlLbl val="0"/>
      </c:catAx>
      <c:valAx>
        <c:axId val="468228048"/>
        <c:scaling>
          <c:orientation val="minMax"/>
          <c:max val="1400"/>
        </c:scaling>
        <c:delete val="0"/>
        <c:axPos val="l"/>
        <c:numFmt formatCode="General" sourceLinked="1"/>
        <c:majorTickMark val="out"/>
        <c:minorTickMark val="none"/>
        <c:tickLblPos val="nextTo"/>
        <c:spPr>
          <a:noFill/>
          <a:ln w="31750">
            <a:solidFill>
              <a:schemeClr val="tx1"/>
            </a:solidFill>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crossAx val="4682274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0.61222</cdr:x>
      <cdr:y>0.11098</cdr:y>
    </cdr:from>
    <cdr:to>
      <cdr:x>0.96005</cdr:x>
      <cdr:y>0.42539</cdr:y>
    </cdr:to>
    <cdr:sp macro="" textlink="">
      <cdr:nvSpPr>
        <cdr:cNvPr id="3" name="TextBox 1">
          <a:extLst xmlns:a="http://schemas.openxmlformats.org/drawingml/2006/main">
            <a:ext uri="{FF2B5EF4-FFF2-40B4-BE49-F238E27FC236}">
              <a16:creationId xmlns:a16="http://schemas.microsoft.com/office/drawing/2014/main" id="{693DB91D-F2C9-4E79-BE60-506FE772AE99}"/>
            </a:ext>
          </a:extLst>
        </cdr:cNvPr>
        <cdr:cNvSpPr txBox="1"/>
      </cdr:nvSpPr>
      <cdr:spPr>
        <a:xfrm xmlns:a="http://schemas.openxmlformats.org/drawingml/2006/main">
          <a:off x="6717813" y="620473"/>
          <a:ext cx="3816668" cy="1757885"/>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4000" b="1" dirty="0"/>
            <a:t>56 trials</a:t>
          </a:r>
        </a:p>
        <a:p xmlns:a="http://schemas.openxmlformats.org/drawingml/2006/main">
          <a:r>
            <a:rPr lang="en-GB" sz="4000" b="1" dirty="0"/>
            <a:t>n=7491</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1B4FB8-5206-B14F-9256-BFCD12914D38}" type="datetimeFigureOut">
              <a:rPr lang="en-US" smtClean="0"/>
              <a:t>1/17/2021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631281-6D73-124D-B72E-2E90772D751E}" type="slidenum">
              <a:rPr lang="en-US" smtClean="0"/>
              <a:t>‹#›</a:t>
            </a:fld>
            <a:endParaRPr lang="en-US"/>
          </a:p>
        </p:txBody>
      </p:sp>
    </p:spTree>
    <p:extLst>
      <p:ext uri="{BB962C8B-B14F-4D97-AF65-F5344CB8AC3E}">
        <p14:creationId xmlns:p14="http://schemas.microsoft.com/office/powerpoint/2010/main" val="15273368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157503E8-9C17-4BED-B27D-8811385941CF}" type="slidenum">
              <a:rPr kumimoji="0" lang="en-US" altLang="en-US" sz="13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4</a:t>
            </a:fld>
            <a:endPar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338093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63648B-F763-4895-94A7-26666E5B61A8}" type="slidenum">
              <a:rPr lang="en-US" smtClean="0"/>
              <a:t>9</a:t>
            </a:fld>
            <a:endParaRPr lang="en-US"/>
          </a:p>
        </p:txBody>
      </p:sp>
    </p:spTree>
    <p:extLst>
      <p:ext uri="{BB962C8B-B14F-4D97-AF65-F5344CB8AC3E}">
        <p14:creationId xmlns:p14="http://schemas.microsoft.com/office/powerpoint/2010/main" val="41685390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3AEDC8A-3FF1-9C41-8621-C82C81466C7A}" type="slidenum">
              <a:rPr lang="en-US" smtClean="0"/>
              <a:t>18</a:t>
            </a:fld>
            <a:endParaRPr lang="en-US"/>
          </a:p>
        </p:txBody>
      </p:sp>
    </p:spTree>
    <p:extLst>
      <p:ext uri="{BB962C8B-B14F-4D97-AF65-F5344CB8AC3E}">
        <p14:creationId xmlns:p14="http://schemas.microsoft.com/office/powerpoint/2010/main" val="2978317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3AEDC8A-3FF1-9C41-8621-C82C81466C7A}" type="slidenum">
              <a:rPr lang="en-US" smtClean="0"/>
              <a:t>19</a:t>
            </a:fld>
            <a:endParaRPr lang="en-US"/>
          </a:p>
        </p:txBody>
      </p:sp>
    </p:spTree>
    <p:extLst>
      <p:ext uri="{BB962C8B-B14F-4D97-AF65-F5344CB8AC3E}">
        <p14:creationId xmlns:p14="http://schemas.microsoft.com/office/powerpoint/2010/main" val="27522647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63648B-F763-4895-94A7-26666E5B61A8}" type="slidenum">
              <a:rPr lang="en-US" smtClean="0"/>
              <a:t>28</a:t>
            </a:fld>
            <a:endParaRPr lang="en-US"/>
          </a:p>
        </p:txBody>
      </p:sp>
    </p:spTree>
    <p:extLst>
      <p:ext uri="{BB962C8B-B14F-4D97-AF65-F5344CB8AC3E}">
        <p14:creationId xmlns:p14="http://schemas.microsoft.com/office/powerpoint/2010/main" val="7598254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631281-6D73-124D-B72E-2E90772D751E}" type="slidenum">
              <a:rPr lang="en-US" smtClean="0"/>
              <a:t>45</a:t>
            </a:fld>
            <a:endParaRPr lang="en-US"/>
          </a:p>
        </p:txBody>
      </p:sp>
    </p:spTree>
    <p:extLst>
      <p:ext uri="{BB962C8B-B14F-4D97-AF65-F5344CB8AC3E}">
        <p14:creationId xmlns:p14="http://schemas.microsoft.com/office/powerpoint/2010/main" val="35807684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631281-6D73-124D-B72E-2E90772D751E}" type="slidenum">
              <a:rPr lang="en-US" smtClean="0"/>
              <a:t>46</a:t>
            </a:fld>
            <a:endParaRPr lang="en-US"/>
          </a:p>
        </p:txBody>
      </p:sp>
    </p:spTree>
    <p:extLst>
      <p:ext uri="{BB962C8B-B14F-4D97-AF65-F5344CB8AC3E}">
        <p14:creationId xmlns:p14="http://schemas.microsoft.com/office/powerpoint/2010/main" val="11921917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631281-6D73-124D-B72E-2E90772D751E}" type="slidenum">
              <a:rPr lang="en-US" smtClean="0"/>
              <a:t>52</a:t>
            </a:fld>
            <a:endParaRPr lang="en-US"/>
          </a:p>
        </p:txBody>
      </p:sp>
    </p:spTree>
    <p:extLst>
      <p:ext uri="{BB962C8B-B14F-4D97-AF65-F5344CB8AC3E}">
        <p14:creationId xmlns:p14="http://schemas.microsoft.com/office/powerpoint/2010/main" val="31838234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631281-6D73-124D-B72E-2E90772D751E}" type="slidenum">
              <a:rPr lang="en-US" smtClean="0"/>
              <a:t>57</a:t>
            </a:fld>
            <a:endParaRPr lang="en-US"/>
          </a:p>
        </p:txBody>
      </p:sp>
    </p:spTree>
    <p:extLst>
      <p:ext uri="{BB962C8B-B14F-4D97-AF65-F5344CB8AC3E}">
        <p14:creationId xmlns:p14="http://schemas.microsoft.com/office/powerpoint/2010/main" val="25951540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631281-6D73-124D-B72E-2E90772D751E}" type="slidenum">
              <a:rPr lang="en-US" smtClean="0"/>
              <a:t>58</a:t>
            </a:fld>
            <a:endParaRPr lang="en-US"/>
          </a:p>
        </p:txBody>
      </p:sp>
    </p:spTree>
    <p:extLst>
      <p:ext uri="{BB962C8B-B14F-4D97-AF65-F5344CB8AC3E}">
        <p14:creationId xmlns:p14="http://schemas.microsoft.com/office/powerpoint/2010/main" val="10318028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631281-6D73-124D-B72E-2E90772D751E}" type="slidenum">
              <a:rPr lang="en-US" smtClean="0"/>
              <a:t>59</a:t>
            </a:fld>
            <a:endParaRPr lang="en-US"/>
          </a:p>
        </p:txBody>
      </p:sp>
    </p:spTree>
    <p:extLst>
      <p:ext uri="{BB962C8B-B14F-4D97-AF65-F5344CB8AC3E}">
        <p14:creationId xmlns:p14="http://schemas.microsoft.com/office/powerpoint/2010/main" val="2388947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0F9F7D-FFCA-994A-B8E5-E75708AA1AF0}"/>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8860C686-92EC-E14F-B04C-58788D11A8C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8" name="Foliennummernplatzhalter 7">
            <a:extLst>
              <a:ext uri="{FF2B5EF4-FFF2-40B4-BE49-F238E27FC236}">
                <a16:creationId xmlns:a16="http://schemas.microsoft.com/office/drawing/2014/main" id="{F5177960-DA6D-FD42-8FC7-6E6120A85081}"/>
              </a:ext>
            </a:extLst>
          </p:cNvPr>
          <p:cNvSpPr>
            <a:spLocks noGrp="1"/>
          </p:cNvSpPr>
          <p:nvPr>
            <p:ph type="sldNum" sz="quarter" idx="10"/>
          </p:nvPr>
        </p:nvSpPr>
        <p:spPr/>
        <p:txBody>
          <a:bodyPr/>
          <a:lstStyle/>
          <a:p>
            <a:fld id="{4E433485-A178-5046-A34F-3159A756139E}" type="slidenum">
              <a:rPr lang="de-DE" smtClean="0"/>
              <a:pPr/>
              <a:t>‹#›</a:t>
            </a:fld>
            <a:endParaRPr lang="de-DE" dirty="0"/>
          </a:p>
        </p:txBody>
      </p:sp>
    </p:spTree>
    <p:extLst>
      <p:ext uri="{BB962C8B-B14F-4D97-AF65-F5344CB8AC3E}">
        <p14:creationId xmlns:p14="http://schemas.microsoft.com/office/powerpoint/2010/main" val="582457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4416A1-87AD-254D-8D05-0874CCBAC052}"/>
              </a:ext>
            </a:extLst>
          </p:cNvPr>
          <p:cNvSpPr>
            <a:spLocks noGrp="1"/>
          </p:cNvSpPr>
          <p:nvPr>
            <p:ph type="title"/>
          </p:nvPr>
        </p:nvSpPr>
        <p:spPr>
          <a:xfrm>
            <a:off x="838200" y="365126"/>
            <a:ext cx="10515600" cy="558900"/>
          </a:xfrm>
          <a:prstGeom prst="rect">
            <a:avLst/>
          </a:prstGeom>
        </p:spPr>
        <p:txBody>
          <a:bodyPr/>
          <a:lstStyle/>
          <a:p>
            <a:r>
              <a:rPr lang="de-DE"/>
              <a:t>Mastertitelformat bearbeiten</a:t>
            </a:r>
          </a:p>
        </p:txBody>
      </p:sp>
      <p:sp>
        <p:nvSpPr>
          <p:cNvPr id="3" name="Inhaltsplatzhalter 2">
            <a:extLst>
              <a:ext uri="{FF2B5EF4-FFF2-40B4-BE49-F238E27FC236}">
                <a16:creationId xmlns:a16="http://schemas.microsoft.com/office/drawing/2014/main" id="{3FDC3304-6260-3448-9D9E-07253F8E9C67}"/>
              </a:ext>
            </a:extLst>
          </p:cNvPr>
          <p:cNvSpPr>
            <a:spLocks noGrp="1"/>
          </p:cNvSpPr>
          <p:nvPr>
            <p:ph idx="1"/>
          </p:nvPr>
        </p:nvSpPr>
        <p:spPr/>
        <p:txBody>
          <a:bodyPr/>
          <a:lstStyle/>
          <a:p>
            <a:r>
              <a:rPr lang="de-DE"/>
              <a:t>Mastertextformat bearbeiten
Zweite Ebene
Dritte Ebene
Vierte Ebene
Fünfte Ebene</a:t>
            </a:r>
          </a:p>
        </p:txBody>
      </p:sp>
      <p:sp>
        <p:nvSpPr>
          <p:cNvPr id="7" name="Foliennummernplatzhalter 6">
            <a:extLst>
              <a:ext uri="{FF2B5EF4-FFF2-40B4-BE49-F238E27FC236}">
                <a16:creationId xmlns:a16="http://schemas.microsoft.com/office/drawing/2014/main" id="{72FDF6EF-49FD-F64A-B45D-EC8907A2CCE6}"/>
              </a:ext>
            </a:extLst>
          </p:cNvPr>
          <p:cNvSpPr>
            <a:spLocks noGrp="1"/>
          </p:cNvSpPr>
          <p:nvPr>
            <p:ph type="sldNum" sz="quarter" idx="10"/>
          </p:nvPr>
        </p:nvSpPr>
        <p:spPr/>
        <p:txBody>
          <a:bodyPr/>
          <a:lstStyle/>
          <a:p>
            <a:fld id="{4E433485-A178-5046-A34F-3159A756139E}" type="slidenum">
              <a:rPr lang="de-DE" smtClean="0"/>
              <a:pPr/>
              <a:t>‹#›</a:t>
            </a:fld>
            <a:endParaRPr lang="de-DE" dirty="0"/>
          </a:p>
        </p:txBody>
      </p:sp>
    </p:spTree>
    <p:extLst>
      <p:ext uri="{BB962C8B-B14F-4D97-AF65-F5344CB8AC3E}">
        <p14:creationId xmlns:p14="http://schemas.microsoft.com/office/powerpoint/2010/main" val="2926585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6E9A8A-9EF4-2F43-9BF3-902B71832935}"/>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C5B98A25-A37E-C548-B343-F37B06B1E2C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de-DE"/>
              <a:t>Mastertextformat bearbeiten
Zweite Ebene
Dritte Ebene
Vierte Ebene
Fünfte Ebene</a:t>
            </a:r>
          </a:p>
        </p:txBody>
      </p:sp>
      <p:sp>
        <p:nvSpPr>
          <p:cNvPr id="4" name="Datumsplatzhalter 3">
            <a:extLst>
              <a:ext uri="{FF2B5EF4-FFF2-40B4-BE49-F238E27FC236}">
                <a16:creationId xmlns:a16="http://schemas.microsoft.com/office/drawing/2014/main" id="{055CA0C4-63BC-F741-A9EA-9045608A44AD}"/>
              </a:ext>
            </a:extLst>
          </p:cNvPr>
          <p:cNvSpPr>
            <a:spLocks noGrp="1"/>
          </p:cNvSpPr>
          <p:nvPr>
            <p:ph type="dt" sz="half" idx="10"/>
          </p:nvPr>
        </p:nvSpPr>
        <p:spPr>
          <a:xfrm>
            <a:off x="838200" y="6356350"/>
            <a:ext cx="2743200" cy="365125"/>
          </a:xfrm>
          <a:prstGeom prst="rect">
            <a:avLst/>
          </a:prstGeom>
        </p:spPr>
        <p:txBody>
          <a:bodyPr/>
          <a:lstStyle/>
          <a:p>
            <a:fld id="{160E8DC5-BDAD-114C-A102-F4E6D4DFBF24}" type="datetimeFigureOut">
              <a:rPr lang="de-DE" smtClean="0"/>
              <a:t>17.01.2021</a:t>
            </a:fld>
            <a:endParaRPr lang="de-DE"/>
          </a:p>
        </p:txBody>
      </p:sp>
      <p:sp>
        <p:nvSpPr>
          <p:cNvPr id="5" name="Fußzeilenplatzhalter 4">
            <a:extLst>
              <a:ext uri="{FF2B5EF4-FFF2-40B4-BE49-F238E27FC236}">
                <a16:creationId xmlns:a16="http://schemas.microsoft.com/office/drawing/2014/main" id="{DF82A480-C23C-A24A-BB0B-F6A996C5D3E2}"/>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837E4B4D-87A0-8F49-AA9C-DBA3DC3E0386}"/>
              </a:ext>
            </a:extLst>
          </p:cNvPr>
          <p:cNvSpPr>
            <a:spLocks noGrp="1"/>
          </p:cNvSpPr>
          <p:nvPr>
            <p:ph type="sldNum" sz="quarter" idx="12"/>
          </p:nvPr>
        </p:nvSpPr>
        <p:spPr/>
        <p:txBody>
          <a:bodyPr/>
          <a:lstStyle/>
          <a:p>
            <a:fld id="{34D90484-8D74-B146-893D-9B3A3EB84BBD}" type="slidenum">
              <a:rPr lang="de-DE" smtClean="0"/>
              <a:t>‹#›</a:t>
            </a:fld>
            <a:endParaRPr lang="de-DE"/>
          </a:p>
        </p:txBody>
      </p:sp>
    </p:spTree>
    <p:extLst>
      <p:ext uri="{BB962C8B-B14F-4D97-AF65-F5344CB8AC3E}">
        <p14:creationId xmlns:p14="http://schemas.microsoft.com/office/powerpoint/2010/main" val="722910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662166-1421-1246-9BCD-795656211446}"/>
              </a:ext>
            </a:extLst>
          </p:cNvPr>
          <p:cNvSpPr>
            <a:spLocks noGrp="1"/>
          </p:cNvSpPr>
          <p:nvPr>
            <p:ph type="title"/>
          </p:nvPr>
        </p:nvSpPr>
        <p:spPr>
          <a:xfrm>
            <a:off x="838200" y="365126"/>
            <a:ext cx="10515600" cy="558900"/>
          </a:xfrm>
          <a:prstGeom prst="rect">
            <a:avLst/>
          </a:prstGeom>
        </p:spPr>
        <p:txBody>
          <a:bodyPr/>
          <a:lstStyle/>
          <a:p>
            <a:r>
              <a:rPr lang="de-DE"/>
              <a:t>Mastertitelformat bearbeiten</a:t>
            </a:r>
          </a:p>
        </p:txBody>
      </p:sp>
      <p:sp>
        <p:nvSpPr>
          <p:cNvPr id="3" name="Inhaltsplatzhalter 2">
            <a:extLst>
              <a:ext uri="{FF2B5EF4-FFF2-40B4-BE49-F238E27FC236}">
                <a16:creationId xmlns:a16="http://schemas.microsoft.com/office/drawing/2014/main" id="{832EAFD5-56A3-0343-BC69-D670CBF0E916}"/>
              </a:ext>
            </a:extLst>
          </p:cNvPr>
          <p:cNvSpPr>
            <a:spLocks noGrp="1"/>
          </p:cNvSpPr>
          <p:nvPr>
            <p:ph sz="half" idx="1"/>
          </p:nvPr>
        </p:nvSpPr>
        <p:spPr>
          <a:xfrm>
            <a:off x="838200" y="1825625"/>
            <a:ext cx="5181600" cy="4351338"/>
          </a:xfrm>
        </p:spPr>
        <p:txBody>
          <a:bodyPr/>
          <a:lstStyle/>
          <a:p>
            <a:r>
              <a:rPr lang="de-DE"/>
              <a:t>Mastertextformat bearbeiten
Zweite Ebene
Dritte Ebene
Vierte Ebene
Fünfte Ebene</a:t>
            </a:r>
          </a:p>
        </p:txBody>
      </p:sp>
      <p:sp>
        <p:nvSpPr>
          <p:cNvPr id="4" name="Inhaltsplatzhalter 3">
            <a:extLst>
              <a:ext uri="{FF2B5EF4-FFF2-40B4-BE49-F238E27FC236}">
                <a16:creationId xmlns:a16="http://schemas.microsoft.com/office/drawing/2014/main" id="{89ABC259-9D34-B54E-A7C4-01130411CF79}"/>
              </a:ext>
            </a:extLst>
          </p:cNvPr>
          <p:cNvSpPr>
            <a:spLocks noGrp="1"/>
          </p:cNvSpPr>
          <p:nvPr>
            <p:ph sz="half" idx="2"/>
          </p:nvPr>
        </p:nvSpPr>
        <p:spPr>
          <a:xfrm>
            <a:off x="6172200" y="1825625"/>
            <a:ext cx="5181600" cy="4351338"/>
          </a:xfrm>
        </p:spPr>
        <p:txBody>
          <a:bodyPr/>
          <a:lstStyle/>
          <a:p>
            <a:r>
              <a:rPr lang="de-DE"/>
              <a:t>Mastertextformat bearbeiten
Zweite Ebene
Dritte Ebene
Vierte Ebene
Fünfte Ebene</a:t>
            </a:r>
          </a:p>
        </p:txBody>
      </p:sp>
      <p:sp>
        <p:nvSpPr>
          <p:cNvPr id="5" name="Datumsplatzhalter 4">
            <a:extLst>
              <a:ext uri="{FF2B5EF4-FFF2-40B4-BE49-F238E27FC236}">
                <a16:creationId xmlns:a16="http://schemas.microsoft.com/office/drawing/2014/main" id="{809A1EF8-78D0-8644-BF86-3E9DB3C5EE7A}"/>
              </a:ext>
            </a:extLst>
          </p:cNvPr>
          <p:cNvSpPr>
            <a:spLocks noGrp="1"/>
          </p:cNvSpPr>
          <p:nvPr>
            <p:ph type="dt" sz="half" idx="10"/>
          </p:nvPr>
        </p:nvSpPr>
        <p:spPr>
          <a:xfrm>
            <a:off x="838200" y="6356350"/>
            <a:ext cx="2743200" cy="365125"/>
          </a:xfrm>
          <a:prstGeom prst="rect">
            <a:avLst/>
          </a:prstGeom>
        </p:spPr>
        <p:txBody>
          <a:bodyPr/>
          <a:lstStyle/>
          <a:p>
            <a:fld id="{160E8DC5-BDAD-114C-A102-F4E6D4DFBF24}" type="datetimeFigureOut">
              <a:rPr lang="de-DE" smtClean="0"/>
              <a:t>17.01.2021</a:t>
            </a:fld>
            <a:endParaRPr lang="de-DE"/>
          </a:p>
        </p:txBody>
      </p:sp>
      <p:sp>
        <p:nvSpPr>
          <p:cNvPr id="6" name="Fußzeilenplatzhalter 5">
            <a:extLst>
              <a:ext uri="{FF2B5EF4-FFF2-40B4-BE49-F238E27FC236}">
                <a16:creationId xmlns:a16="http://schemas.microsoft.com/office/drawing/2014/main" id="{CB7E2452-9919-494F-8EDB-17E2444236F5}"/>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6F26C734-96F4-BF4C-90C7-DA1B87112039}"/>
              </a:ext>
            </a:extLst>
          </p:cNvPr>
          <p:cNvSpPr>
            <a:spLocks noGrp="1"/>
          </p:cNvSpPr>
          <p:nvPr>
            <p:ph type="sldNum" sz="quarter" idx="12"/>
          </p:nvPr>
        </p:nvSpPr>
        <p:spPr/>
        <p:txBody>
          <a:bodyPr/>
          <a:lstStyle/>
          <a:p>
            <a:fld id="{34D90484-8D74-B146-893D-9B3A3EB84BBD}" type="slidenum">
              <a:rPr lang="de-DE" smtClean="0"/>
              <a:t>‹#›</a:t>
            </a:fld>
            <a:endParaRPr lang="de-DE"/>
          </a:p>
        </p:txBody>
      </p:sp>
    </p:spTree>
    <p:extLst>
      <p:ext uri="{BB962C8B-B14F-4D97-AF65-F5344CB8AC3E}">
        <p14:creationId xmlns:p14="http://schemas.microsoft.com/office/powerpoint/2010/main" val="9380244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05620E-7B17-684B-8321-86FF1D744A63}"/>
              </a:ext>
            </a:extLst>
          </p:cNvPr>
          <p:cNvSpPr>
            <a:spLocks noGrp="1"/>
          </p:cNvSpPr>
          <p:nvPr>
            <p:ph type="title"/>
          </p:nvPr>
        </p:nvSpPr>
        <p:spPr>
          <a:xfrm>
            <a:off x="839788" y="365125"/>
            <a:ext cx="10515600" cy="1325563"/>
          </a:xfrm>
          <a:prstGeom prst="rect">
            <a:avLst/>
          </a:prstGeom>
        </p:spPr>
        <p:txBody>
          <a:bodyPr/>
          <a:lstStyle/>
          <a:p>
            <a:r>
              <a:rPr lang="de-DE"/>
              <a:t>Mastertitelformat bearbeiten</a:t>
            </a:r>
          </a:p>
        </p:txBody>
      </p:sp>
      <p:sp>
        <p:nvSpPr>
          <p:cNvPr id="3" name="Textplatzhalter 2">
            <a:extLst>
              <a:ext uri="{FF2B5EF4-FFF2-40B4-BE49-F238E27FC236}">
                <a16:creationId xmlns:a16="http://schemas.microsoft.com/office/drawing/2014/main" id="{0AD72F6C-89FD-B447-A395-25A98207EB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de-DE"/>
              <a:t>Mastertextformat bearbeiten
Zweite Ebene
Dritte Ebene
Vierte Ebene
Fünfte Ebene</a:t>
            </a:r>
          </a:p>
        </p:txBody>
      </p:sp>
      <p:sp>
        <p:nvSpPr>
          <p:cNvPr id="4" name="Inhaltsplatzhalter 3">
            <a:extLst>
              <a:ext uri="{FF2B5EF4-FFF2-40B4-BE49-F238E27FC236}">
                <a16:creationId xmlns:a16="http://schemas.microsoft.com/office/drawing/2014/main" id="{006F6EE0-EB32-EC4A-A7EA-2349A553D774}"/>
              </a:ext>
            </a:extLst>
          </p:cNvPr>
          <p:cNvSpPr>
            <a:spLocks noGrp="1"/>
          </p:cNvSpPr>
          <p:nvPr>
            <p:ph sz="half" idx="2"/>
          </p:nvPr>
        </p:nvSpPr>
        <p:spPr>
          <a:xfrm>
            <a:off x="839788" y="2505075"/>
            <a:ext cx="5157787" cy="3684588"/>
          </a:xfrm>
        </p:spPr>
        <p:txBody>
          <a:bodyPr/>
          <a:lstStyle/>
          <a:p>
            <a:r>
              <a:rPr lang="de-DE"/>
              <a:t>Mastertextformat bearbeiten
Zweite Ebene
Dritte Ebene
Vierte Ebene
Fünfte Ebene</a:t>
            </a:r>
          </a:p>
        </p:txBody>
      </p:sp>
      <p:sp>
        <p:nvSpPr>
          <p:cNvPr id="5" name="Textplatzhalter 4">
            <a:extLst>
              <a:ext uri="{FF2B5EF4-FFF2-40B4-BE49-F238E27FC236}">
                <a16:creationId xmlns:a16="http://schemas.microsoft.com/office/drawing/2014/main" id="{2E0D6916-3DC8-CB43-B8A7-3A47D724B9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de-DE"/>
              <a:t>Mastertextformat bearbeiten
Zweite Ebene
Dritte Ebene
Vierte Ebene
Fünfte Ebene</a:t>
            </a:r>
          </a:p>
        </p:txBody>
      </p:sp>
      <p:sp>
        <p:nvSpPr>
          <p:cNvPr id="6" name="Inhaltsplatzhalter 5">
            <a:extLst>
              <a:ext uri="{FF2B5EF4-FFF2-40B4-BE49-F238E27FC236}">
                <a16:creationId xmlns:a16="http://schemas.microsoft.com/office/drawing/2014/main" id="{32C6B71A-8450-0D46-BDD3-3C085EA5D4A1}"/>
              </a:ext>
            </a:extLst>
          </p:cNvPr>
          <p:cNvSpPr>
            <a:spLocks noGrp="1"/>
          </p:cNvSpPr>
          <p:nvPr>
            <p:ph sz="quarter" idx="4"/>
          </p:nvPr>
        </p:nvSpPr>
        <p:spPr>
          <a:xfrm>
            <a:off x="6172200" y="2505075"/>
            <a:ext cx="5183188" cy="3684588"/>
          </a:xfrm>
        </p:spPr>
        <p:txBody>
          <a:bodyPr/>
          <a:lstStyle/>
          <a:p>
            <a:r>
              <a:rPr lang="de-DE"/>
              <a:t>Mastertextformat bearbeiten
Zweite Ebene
Dritte Ebene
Vierte Ebene
Fünfte Ebene</a:t>
            </a:r>
          </a:p>
        </p:txBody>
      </p:sp>
      <p:sp>
        <p:nvSpPr>
          <p:cNvPr id="7" name="Datumsplatzhalter 6">
            <a:extLst>
              <a:ext uri="{FF2B5EF4-FFF2-40B4-BE49-F238E27FC236}">
                <a16:creationId xmlns:a16="http://schemas.microsoft.com/office/drawing/2014/main" id="{719E764B-8331-254A-844E-5B3D41D96967}"/>
              </a:ext>
            </a:extLst>
          </p:cNvPr>
          <p:cNvSpPr>
            <a:spLocks noGrp="1"/>
          </p:cNvSpPr>
          <p:nvPr>
            <p:ph type="dt" sz="half" idx="10"/>
          </p:nvPr>
        </p:nvSpPr>
        <p:spPr>
          <a:xfrm>
            <a:off x="838200" y="6356350"/>
            <a:ext cx="2743200" cy="365125"/>
          </a:xfrm>
          <a:prstGeom prst="rect">
            <a:avLst/>
          </a:prstGeom>
        </p:spPr>
        <p:txBody>
          <a:bodyPr/>
          <a:lstStyle/>
          <a:p>
            <a:fld id="{160E8DC5-BDAD-114C-A102-F4E6D4DFBF24}" type="datetimeFigureOut">
              <a:rPr lang="de-DE" smtClean="0"/>
              <a:t>17.01.2021</a:t>
            </a:fld>
            <a:endParaRPr lang="de-DE"/>
          </a:p>
        </p:txBody>
      </p:sp>
      <p:sp>
        <p:nvSpPr>
          <p:cNvPr id="8" name="Fußzeilenplatzhalter 7">
            <a:extLst>
              <a:ext uri="{FF2B5EF4-FFF2-40B4-BE49-F238E27FC236}">
                <a16:creationId xmlns:a16="http://schemas.microsoft.com/office/drawing/2014/main" id="{F6C687F1-6BF7-F947-A789-257EBC35517A}"/>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9" name="Foliennummernplatzhalter 8">
            <a:extLst>
              <a:ext uri="{FF2B5EF4-FFF2-40B4-BE49-F238E27FC236}">
                <a16:creationId xmlns:a16="http://schemas.microsoft.com/office/drawing/2014/main" id="{5E3BF101-20EE-F344-A6E2-21F923A035E9}"/>
              </a:ext>
            </a:extLst>
          </p:cNvPr>
          <p:cNvSpPr>
            <a:spLocks noGrp="1"/>
          </p:cNvSpPr>
          <p:nvPr>
            <p:ph type="sldNum" sz="quarter" idx="12"/>
          </p:nvPr>
        </p:nvSpPr>
        <p:spPr/>
        <p:txBody>
          <a:bodyPr/>
          <a:lstStyle/>
          <a:p>
            <a:fld id="{34D90484-8D74-B146-893D-9B3A3EB84BBD}" type="slidenum">
              <a:rPr lang="de-DE" smtClean="0"/>
              <a:t>‹#›</a:t>
            </a:fld>
            <a:endParaRPr lang="de-DE"/>
          </a:p>
        </p:txBody>
      </p:sp>
    </p:spTree>
    <p:extLst>
      <p:ext uri="{BB962C8B-B14F-4D97-AF65-F5344CB8AC3E}">
        <p14:creationId xmlns:p14="http://schemas.microsoft.com/office/powerpoint/2010/main" val="4143153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7A649D-70C6-D143-866E-FDF58241F79F}"/>
              </a:ext>
            </a:extLst>
          </p:cNvPr>
          <p:cNvSpPr>
            <a:spLocks noGrp="1"/>
          </p:cNvSpPr>
          <p:nvPr>
            <p:ph type="title"/>
          </p:nvPr>
        </p:nvSpPr>
        <p:spPr>
          <a:xfrm>
            <a:off x="838200" y="365126"/>
            <a:ext cx="10515600" cy="558900"/>
          </a:xfrm>
          <a:prstGeom prst="rect">
            <a:avLst/>
          </a:prstGeom>
        </p:spPr>
        <p:txBody>
          <a:bodyPr/>
          <a:lstStyle/>
          <a:p>
            <a:r>
              <a:rPr lang="de-DE"/>
              <a:t>Mastertitelformat bearbeiten</a:t>
            </a:r>
          </a:p>
        </p:txBody>
      </p:sp>
      <p:sp>
        <p:nvSpPr>
          <p:cNvPr id="3" name="Datumsplatzhalter 2">
            <a:extLst>
              <a:ext uri="{FF2B5EF4-FFF2-40B4-BE49-F238E27FC236}">
                <a16:creationId xmlns:a16="http://schemas.microsoft.com/office/drawing/2014/main" id="{AE609427-0A09-734F-AA51-8AA191944C3D}"/>
              </a:ext>
            </a:extLst>
          </p:cNvPr>
          <p:cNvSpPr>
            <a:spLocks noGrp="1"/>
          </p:cNvSpPr>
          <p:nvPr>
            <p:ph type="dt" sz="half" idx="10"/>
          </p:nvPr>
        </p:nvSpPr>
        <p:spPr>
          <a:xfrm>
            <a:off x="838200" y="6356350"/>
            <a:ext cx="2743200" cy="365125"/>
          </a:xfrm>
          <a:prstGeom prst="rect">
            <a:avLst/>
          </a:prstGeom>
        </p:spPr>
        <p:txBody>
          <a:bodyPr/>
          <a:lstStyle/>
          <a:p>
            <a:fld id="{160E8DC5-BDAD-114C-A102-F4E6D4DFBF24}" type="datetimeFigureOut">
              <a:rPr lang="de-DE" smtClean="0"/>
              <a:t>17.01.2021</a:t>
            </a:fld>
            <a:endParaRPr lang="de-DE"/>
          </a:p>
        </p:txBody>
      </p:sp>
      <p:sp>
        <p:nvSpPr>
          <p:cNvPr id="4" name="Fußzeilenplatzhalter 3">
            <a:extLst>
              <a:ext uri="{FF2B5EF4-FFF2-40B4-BE49-F238E27FC236}">
                <a16:creationId xmlns:a16="http://schemas.microsoft.com/office/drawing/2014/main" id="{28CFAD0F-5026-6242-AC6D-8AAD011AE74B}"/>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5" name="Foliennummernplatzhalter 4">
            <a:extLst>
              <a:ext uri="{FF2B5EF4-FFF2-40B4-BE49-F238E27FC236}">
                <a16:creationId xmlns:a16="http://schemas.microsoft.com/office/drawing/2014/main" id="{53129863-79BE-CB43-9EA2-A2BF72D9F29D}"/>
              </a:ext>
            </a:extLst>
          </p:cNvPr>
          <p:cNvSpPr>
            <a:spLocks noGrp="1"/>
          </p:cNvSpPr>
          <p:nvPr>
            <p:ph type="sldNum" sz="quarter" idx="12"/>
          </p:nvPr>
        </p:nvSpPr>
        <p:spPr/>
        <p:txBody>
          <a:bodyPr/>
          <a:lstStyle/>
          <a:p>
            <a:fld id="{34D90484-8D74-B146-893D-9B3A3EB84BBD}" type="slidenum">
              <a:rPr lang="de-DE" smtClean="0"/>
              <a:t>‹#›</a:t>
            </a:fld>
            <a:endParaRPr lang="de-DE"/>
          </a:p>
        </p:txBody>
      </p:sp>
    </p:spTree>
    <p:extLst>
      <p:ext uri="{BB962C8B-B14F-4D97-AF65-F5344CB8AC3E}">
        <p14:creationId xmlns:p14="http://schemas.microsoft.com/office/powerpoint/2010/main" val="2300212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84639E1C-2C44-154A-8A86-8048536F843A}"/>
              </a:ext>
            </a:extLst>
          </p:cNvPr>
          <p:cNvSpPr>
            <a:spLocks noGrp="1"/>
          </p:cNvSpPr>
          <p:nvPr>
            <p:ph type="dt" sz="half" idx="10"/>
          </p:nvPr>
        </p:nvSpPr>
        <p:spPr>
          <a:xfrm>
            <a:off x="838200" y="6356350"/>
            <a:ext cx="2743200" cy="365125"/>
          </a:xfrm>
          <a:prstGeom prst="rect">
            <a:avLst/>
          </a:prstGeom>
        </p:spPr>
        <p:txBody>
          <a:bodyPr/>
          <a:lstStyle/>
          <a:p>
            <a:fld id="{160E8DC5-BDAD-114C-A102-F4E6D4DFBF24}" type="datetimeFigureOut">
              <a:rPr lang="de-DE" smtClean="0"/>
              <a:t>17.01.2021</a:t>
            </a:fld>
            <a:endParaRPr lang="de-DE"/>
          </a:p>
        </p:txBody>
      </p:sp>
      <p:sp>
        <p:nvSpPr>
          <p:cNvPr id="3" name="Fußzeilenplatzhalter 2">
            <a:extLst>
              <a:ext uri="{FF2B5EF4-FFF2-40B4-BE49-F238E27FC236}">
                <a16:creationId xmlns:a16="http://schemas.microsoft.com/office/drawing/2014/main" id="{AF12A213-FAC2-A542-8FE1-373F00AE02D0}"/>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4" name="Foliennummernplatzhalter 3">
            <a:extLst>
              <a:ext uri="{FF2B5EF4-FFF2-40B4-BE49-F238E27FC236}">
                <a16:creationId xmlns:a16="http://schemas.microsoft.com/office/drawing/2014/main" id="{64812B91-A41E-A24E-A920-BE29C95CB0CB}"/>
              </a:ext>
            </a:extLst>
          </p:cNvPr>
          <p:cNvSpPr>
            <a:spLocks noGrp="1"/>
          </p:cNvSpPr>
          <p:nvPr>
            <p:ph type="sldNum" sz="quarter" idx="12"/>
          </p:nvPr>
        </p:nvSpPr>
        <p:spPr/>
        <p:txBody>
          <a:bodyPr/>
          <a:lstStyle/>
          <a:p>
            <a:fld id="{34D90484-8D74-B146-893D-9B3A3EB84BBD}" type="slidenum">
              <a:rPr lang="de-DE" smtClean="0"/>
              <a:t>‹#›</a:t>
            </a:fld>
            <a:endParaRPr lang="de-DE"/>
          </a:p>
        </p:txBody>
      </p:sp>
    </p:spTree>
    <p:extLst>
      <p:ext uri="{BB962C8B-B14F-4D97-AF65-F5344CB8AC3E}">
        <p14:creationId xmlns:p14="http://schemas.microsoft.com/office/powerpoint/2010/main" val="144991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7E0E41-33A5-5F40-8035-EAA5D92ACAA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03136AC8-9782-E34E-BC96-7F6B6DD604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de-DE"/>
              <a:t>Mastertextformat bearbeiten
Zweite Ebene
Dritte Ebene
Vierte Ebene
Fünfte Ebene</a:t>
            </a:r>
          </a:p>
        </p:txBody>
      </p:sp>
      <p:sp>
        <p:nvSpPr>
          <p:cNvPr id="4" name="Textplatzhalter 3">
            <a:extLst>
              <a:ext uri="{FF2B5EF4-FFF2-40B4-BE49-F238E27FC236}">
                <a16:creationId xmlns:a16="http://schemas.microsoft.com/office/drawing/2014/main" id="{DBA8F069-46A2-5C46-BC2B-BAFB88EE76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de-DE"/>
              <a:t>Mastertextformat bearbeiten
Zweite Ebene
Dritte Ebene
Vierte Ebene
Fünfte Ebene</a:t>
            </a:r>
          </a:p>
        </p:txBody>
      </p:sp>
      <p:sp>
        <p:nvSpPr>
          <p:cNvPr id="5" name="Datumsplatzhalter 4">
            <a:extLst>
              <a:ext uri="{FF2B5EF4-FFF2-40B4-BE49-F238E27FC236}">
                <a16:creationId xmlns:a16="http://schemas.microsoft.com/office/drawing/2014/main" id="{B8D2E8B1-98E2-1343-8EB8-3C9866B73081}"/>
              </a:ext>
            </a:extLst>
          </p:cNvPr>
          <p:cNvSpPr>
            <a:spLocks noGrp="1"/>
          </p:cNvSpPr>
          <p:nvPr>
            <p:ph type="dt" sz="half" idx="10"/>
          </p:nvPr>
        </p:nvSpPr>
        <p:spPr>
          <a:xfrm>
            <a:off x="838200" y="6356350"/>
            <a:ext cx="2743200" cy="365125"/>
          </a:xfrm>
          <a:prstGeom prst="rect">
            <a:avLst/>
          </a:prstGeom>
        </p:spPr>
        <p:txBody>
          <a:bodyPr/>
          <a:lstStyle/>
          <a:p>
            <a:fld id="{160E8DC5-BDAD-114C-A102-F4E6D4DFBF24}" type="datetimeFigureOut">
              <a:rPr lang="de-DE" smtClean="0"/>
              <a:t>17.01.2021</a:t>
            </a:fld>
            <a:endParaRPr lang="de-DE"/>
          </a:p>
        </p:txBody>
      </p:sp>
      <p:sp>
        <p:nvSpPr>
          <p:cNvPr id="6" name="Fußzeilenplatzhalter 5">
            <a:extLst>
              <a:ext uri="{FF2B5EF4-FFF2-40B4-BE49-F238E27FC236}">
                <a16:creationId xmlns:a16="http://schemas.microsoft.com/office/drawing/2014/main" id="{FF08D6C7-8C02-AE49-8294-830577B10EFE}"/>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3BE1D6E3-2F10-8E4D-8297-FCFE3E99748A}"/>
              </a:ext>
            </a:extLst>
          </p:cNvPr>
          <p:cNvSpPr>
            <a:spLocks noGrp="1"/>
          </p:cNvSpPr>
          <p:nvPr>
            <p:ph type="sldNum" sz="quarter" idx="12"/>
          </p:nvPr>
        </p:nvSpPr>
        <p:spPr/>
        <p:txBody>
          <a:bodyPr/>
          <a:lstStyle/>
          <a:p>
            <a:fld id="{34D90484-8D74-B146-893D-9B3A3EB84BBD}" type="slidenum">
              <a:rPr lang="de-DE" smtClean="0"/>
              <a:t>‹#›</a:t>
            </a:fld>
            <a:endParaRPr lang="de-DE"/>
          </a:p>
        </p:txBody>
      </p:sp>
    </p:spTree>
    <p:extLst>
      <p:ext uri="{BB962C8B-B14F-4D97-AF65-F5344CB8AC3E}">
        <p14:creationId xmlns:p14="http://schemas.microsoft.com/office/powerpoint/2010/main" val="36029960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F05AA6-DE9F-D148-838B-F27227EE110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5906BAB4-0D42-604B-962C-A1957C2E2F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37E63E76-73CF-B44F-B499-ECB66F4E28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de-DE"/>
              <a:t>Mastertextformat bearbeiten
Zweite Ebene
Dritte Ebene
Vierte Ebene
Fünfte Ebene</a:t>
            </a:r>
          </a:p>
        </p:txBody>
      </p:sp>
      <p:sp>
        <p:nvSpPr>
          <p:cNvPr id="5" name="Datumsplatzhalter 4">
            <a:extLst>
              <a:ext uri="{FF2B5EF4-FFF2-40B4-BE49-F238E27FC236}">
                <a16:creationId xmlns:a16="http://schemas.microsoft.com/office/drawing/2014/main" id="{333BC815-A1F4-EC4C-9387-D5AC79464206}"/>
              </a:ext>
            </a:extLst>
          </p:cNvPr>
          <p:cNvSpPr>
            <a:spLocks noGrp="1"/>
          </p:cNvSpPr>
          <p:nvPr>
            <p:ph type="dt" sz="half" idx="10"/>
          </p:nvPr>
        </p:nvSpPr>
        <p:spPr>
          <a:xfrm>
            <a:off x="838200" y="6356350"/>
            <a:ext cx="2743200" cy="365125"/>
          </a:xfrm>
          <a:prstGeom prst="rect">
            <a:avLst/>
          </a:prstGeom>
        </p:spPr>
        <p:txBody>
          <a:bodyPr/>
          <a:lstStyle/>
          <a:p>
            <a:fld id="{160E8DC5-BDAD-114C-A102-F4E6D4DFBF24}" type="datetimeFigureOut">
              <a:rPr lang="de-DE" smtClean="0"/>
              <a:t>17.01.2021</a:t>
            </a:fld>
            <a:endParaRPr lang="de-DE"/>
          </a:p>
        </p:txBody>
      </p:sp>
      <p:sp>
        <p:nvSpPr>
          <p:cNvPr id="6" name="Fußzeilenplatzhalter 5">
            <a:extLst>
              <a:ext uri="{FF2B5EF4-FFF2-40B4-BE49-F238E27FC236}">
                <a16:creationId xmlns:a16="http://schemas.microsoft.com/office/drawing/2014/main" id="{E3B21D47-E7AC-BC43-AF63-BB54A4AC7208}"/>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8C870052-A75C-C745-BC64-056CD0C6B6A1}"/>
              </a:ext>
            </a:extLst>
          </p:cNvPr>
          <p:cNvSpPr>
            <a:spLocks noGrp="1"/>
          </p:cNvSpPr>
          <p:nvPr>
            <p:ph type="sldNum" sz="quarter" idx="12"/>
          </p:nvPr>
        </p:nvSpPr>
        <p:spPr/>
        <p:txBody>
          <a:bodyPr/>
          <a:lstStyle/>
          <a:p>
            <a:fld id="{34D90484-8D74-B146-893D-9B3A3EB84BBD}" type="slidenum">
              <a:rPr lang="de-DE" smtClean="0"/>
              <a:t>‹#›</a:t>
            </a:fld>
            <a:endParaRPr lang="de-DE"/>
          </a:p>
        </p:txBody>
      </p:sp>
    </p:spTree>
    <p:extLst>
      <p:ext uri="{BB962C8B-B14F-4D97-AF65-F5344CB8AC3E}">
        <p14:creationId xmlns:p14="http://schemas.microsoft.com/office/powerpoint/2010/main" val="465663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A7D845-335F-EF4C-83BA-21FF97FCC8B3}"/>
              </a:ext>
            </a:extLst>
          </p:cNvPr>
          <p:cNvSpPr>
            <a:spLocks noGrp="1"/>
          </p:cNvSpPr>
          <p:nvPr>
            <p:ph type="title"/>
          </p:nvPr>
        </p:nvSpPr>
        <p:spPr>
          <a:xfrm>
            <a:off x="838200" y="365126"/>
            <a:ext cx="10515600" cy="558900"/>
          </a:xfrm>
          <a:prstGeom prst="rect">
            <a:avLst/>
          </a:prstGeom>
        </p:spPr>
        <p:txBody>
          <a:bodyPr/>
          <a:lstStyle/>
          <a:p>
            <a:r>
              <a:rPr lang="de-DE"/>
              <a:t>Mastertitelformat bearbeiten</a:t>
            </a:r>
          </a:p>
        </p:txBody>
      </p:sp>
      <p:sp>
        <p:nvSpPr>
          <p:cNvPr id="3" name="Vertikaler Textplatzhalter 2">
            <a:extLst>
              <a:ext uri="{FF2B5EF4-FFF2-40B4-BE49-F238E27FC236}">
                <a16:creationId xmlns:a16="http://schemas.microsoft.com/office/drawing/2014/main" id="{71B47944-E4B1-5747-AD65-5EFF80746FD7}"/>
              </a:ext>
            </a:extLst>
          </p:cNvPr>
          <p:cNvSpPr>
            <a:spLocks noGrp="1"/>
          </p:cNvSpPr>
          <p:nvPr>
            <p:ph type="body" orient="vert" idx="1"/>
          </p:nvPr>
        </p:nvSpPr>
        <p:spPr/>
        <p:txBody>
          <a:bodyPr vert="eaVert"/>
          <a:lstStyle/>
          <a:p>
            <a:r>
              <a:rPr lang="de-DE"/>
              <a:t>Mastertextformat bearbeiten
Zweite Ebene
Dritte Ebene
Vierte Ebene
Fünfte Ebene</a:t>
            </a:r>
          </a:p>
        </p:txBody>
      </p:sp>
      <p:sp>
        <p:nvSpPr>
          <p:cNvPr id="4" name="Datumsplatzhalter 3">
            <a:extLst>
              <a:ext uri="{FF2B5EF4-FFF2-40B4-BE49-F238E27FC236}">
                <a16:creationId xmlns:a16="http://schemas.microsoft.com/office/drawing/2014/main" id="{75EEC32C-A36A-794C-891E-B455351EC6AF}"/>
              </a:ext>
            </a:extLst>
          </p:cNvPr>
          <p:cNvSpPr>
            <a:spLocks noGrp="1"/>
          </p:cNvSpPr>
          <p:nvPr>
            <p:ph type="dt" sz="half" idx="10"/>
          </p:nvPr>
        </p:nvSpPr>
        <p:spPr>
          <a:xfrm>
            <a:off x="838200" y="6356350"/>
            <a:ext cx="2743200" cy="365125"/>
          </a:xfrm>
          <a:prstGeom prst="rect">
            <a:avLst/>
          </a:prstGeom>
        </p:spPr>
        <p:txBody>
          <a:bodyPr/>
          <a:lstStyle/>
          <a:p>
            <a:fld id="{160E8DC5-BDAD-114C-A102-F4E6D4DFBF24}" type="datetimeFigureOut">
              <a:rPr lang="de-DE" smtClean="0"/>
              <a:t>17.01.2021</a:t>
            </a:fld>
            <a:endParaRPr lang="de-DE"/>
          </a:p>
        </p:txBody>
      </p:sp>
      <p:sp>
        <p:nvSpPr>
          <p:cNvPr id="5" name="Fußzeilenplatzhalter 4">
            <a:extLst>
              <a:ext uri="{FF2B5EF4-FFF2-40B4-BE49-F238E27FC236}">
                <a16:creationId xmlns:a16="http://schemas.microsoft.com/office/drawing/2014/main" id="{3AE7B151-991F-A442-A11A-7E0710FF9E1A}"/>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E082ED46-E5E0-144B-9BE9-2BA7F17E2317}"/>
              </a:ext>
            </a:extLst>
          </p:cNvPr>
          <p:cNvSpPr>
            <a:spLocks noGrp="1"/>
          </p:cNvSpPr>
          <p:nvPr>
            <p:ph type="sldNum" sz="quarter" idx="12"/>
          </p:nvPr>
        </p:nvSpPr>
        <p:spPr/>
        <p:txBody>
          <a:bodyPr/>
          <a:lstStyle/>
          <a:p>
            <a:fld id="{34D90484-8D74-B146-893D-9B3A3EB84BBD}" type="slidenum">
              <a:rPr lang="de-DE" smtClean="0"/>
              <a:t>‹#›</a:t>
            </a:fld>
            <a:endParaRPr lang="de-DE"/>
          </a:p>
        </p:txBody>
      </p:sp>
    </p:spTree>
    <p:extLst>
      <p:ext uri="{BB962C8B-B14F-4D97-AF65-F5344CB8AC3E}">
        <p14:creationId xmlns:p14="http://schemas.microsoft.com/office/powerpoint/2010/main" val="317831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A5C6A70C-A1E4-3C4A-A1DC-D1DF4470BD00}"/>
              </a:ext>
            </a:extLst>
          </p:cNvPr>
          <p:cNvSpPr>
            <a:spLocks noGrp="1"/>
          </p:cNvSpPr>
          <p:nvPr>
            <p:ph type="title" orient="vert"/>
          </p:nvPr>
        </p:nvSpPr>
        <p:spPr>
          <a:xfrm>
            <a:off x="8724900" y="365125"/>
            <a:ext cx="2628900" cy="5811838"/>
          </a:xfrm>
          <a:prstGeom prst="rect">
            <a:avLst/>
          </a:prstGeo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702FAFEB-539C-B84F-BAD3-A2030885858A}"/>
              </a:ext>
            </a:extLst>
          </p:cNvPr>
          <p:cNvSpPr>
            <a:spLocks noGrp="1"/>
          </p:cNvSpPr>
          <p:nvPr>
            <p:ph type="body" orient="vert" idx="1"/>
          </p:nvPr>
        </p:nvSpPr>
        <p:spPr>
          <a:xfrm>
            <a:off x="838200" y="365125"/>
            <a:ext cx="7734300" cy="5811838"/>
          </a:xfrm>
        </p:spPr>
        <p:txBody>
          <a:bodyPr vert="eaVert"/>
          <a:lstStyle/>
          <a:p>
            <a:r>
              <a:rPr lang="de-DE"/>
              <a:t>Mastertextformat bearbeiten
Zweite Ebene
Dritte Ebene
Vierte Ebene
Fünfte Ebene</a:t>
            </a:r>
          </a:p>
        </p:txBody>
      </p:sp>
      <p:sp>
        <p:nvSpPr>
          <p:cNvPr id="4" name="Datumsplatzhalter 3">
            <a:extLst>
              <a:ext uri="{FF2B5EF4-FFF2-40B4-BE49-F238E27FC236}">
                <a16:creationId xmlns:a16="http://schemas.microsoft.com/office/drawing/2014/main" id="{F3851648-C4CE-6F44-8436-6A4B7497F5CA}"/>
              </a:ext>
            </a:extLst>
          </p:cNvPr>
          <p:cNvSpPr>
            <a:spLocks noGrp="1"/>
          </p:cNvSpPr>
          <p:nvPr>
            <p:ph type="dt" sz="half" idx="10"/>
          </p:nvPr>
        </p:nvSpPr>
        <p:spPr>
          <a:xfrm>
            <a:off x="838200" y="6356350"/>
            <a:ext cx="2743200" cy="365125"/>
          </a:xfrm>
          <a:prstGeom prst="rect">
            <a:avLst/>
          </a:prstGeom>
        </p:spPr>
        <p:txBody>
          <a:bodyPr/>
          <a:lstStyle/>
          <a:p>
            <a:fld id="{160E8DC5-BDAD-114C-A102-F4E6D4DFBF24}" type="datetimeFigureOut">
              <a:rPr lang="de-DE" smtClean="0"/>
              <a:t>17.01.2021</a:t>
            </a:fld>
            <a:endParaRPr lang="de-DE"/>
          </a:p>
        </p:txBody>
      </p:sp>
      <p:sp>
        <p:nvSpPr>
          <p:cNvPr id="5" name="Fußzeilenplatzhalter 4">
            <a:extLst>
              <a:ext uri="{FF2B5EF4-FFF2-40B4-BE49-F238E27FC236}">
                <a16:creationId xmlns:a16="http://schemas.microsoft.com/office/drawing/2014/main" id="{A48FC8A3-47B6-6F4C-90EF-5BD2247D0C82}"/>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EA973634-FF25-7E4E-B3EF-A48843D0209E}"/>
              </a:ext>
            </a:extLst>
          </p:cNvPr>
          <p:cNvSpPr>
            <a:spLocks noGrp="1"/>
          </p:cNvSpPr>
          <p:nvPr>
            <p:ph type="sldNum" sz="quarter" idx="12"/>
          </p:nvPr>
        </p:nvSpPr>
        <p:spPr/>
        <p:txBody>
          <a:bodyPr/>
          <a:lstStyle/>
          <a:p>
            <a:fld id="{34D90484-8D74-B146-893D-9B3A3EB84BBD}" type="slidenum">
              <a:rPr lang="de-DE" smtClean="0"/>
              <a:t>‹#›</a:t>
            </a:fld>
            <a:endParaRPr lang="de-DE"/>
          </a:p>
        </p:txBody>
      </p:sp>
    </p:spTree>
    <p:extLst>
      <p:ext uri="{BB962C8B-B14F-4D97-AF65-F5344CB8AC3E}">
        <p14:creationId xmlns:p14="http://schemas.microsoft.com/office/powerpoint/2010/main" val="1559833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175441899"/>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79352213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4A3DE8CD-88BF-0A40-AEAA-ED8F6C5B5E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pic>
        <p:nvPicPr>
          <p:cNvPr id="12" name="Grafik 11">
            <a:extLst>
              <a:ext uri="{FF2B5EF4-FFF2-40B4-BE49-F238E27FC236}">
                <a16:creationId xmlns:a16="http://schemas.microsoft.com/office/drawing/2014/main" id="{1F818D09-E27A-FF42-B4E7-69322E456EAE}"/>
              </a:ext>
            </a:extLst>
          </p:cNvPr>
          <p:cNvPicPr>
            <a:picLocks noChangeAspect="1"/>
          </p:cNvPicPr>
          <p:nvPr userDrawn="1"/>
        </p:nvPicPr>
        <p:blipFill>
          <a:blip r:embed="rId15"/>
          <a:stretch>
            <a:fillRect/>
          </a:stretch>
        </p:blipFill>
        <p:spPr>
          <a:xfrm>
            <a:off x="276469" y="6157452"/>
            <a:ext cx="11610730" cy="505408"/>
          </a:xfrm>
          <a:prstGeom prst="rect">
            <a:avLst/>
          </a:prstGeom>
        </p:spPr>
      </p:pic>
      <p:sp>
        <p:nvSpPr>
          <p:cNvPr id="6" name="Foliennummernplatzhalter 5">
            <a:extLst>
              <a:ext uri="{FF2B5EF4-FFF2-40B4-BE49-F238E27FC236}">
                <a16:creationId xmlns:a16="http://schemas.microsoft.com/office/drawing/2014/main" id="{1CC01BB6-BB1C-F34F-BE13-E4E36B60F5C2}"/>
              </a:ext>
            </a:extLst>
          </p:cNvPr>
          <p:cNvSpPr>
            <a:spLocks noGrp="1"/>
          </p:cNvSpPr>
          <p:nvPr>
            <p:ph type="sldNum" sz="quarter" idx="4"/>
          </p:nvPr>
        </p:nvSpPr>
        <p:spPr>
          <a:xfrm>
            <a:off x="9172331" y="5811838"/>
            <a:ext cx="2743200" cy="365125"/>
          </a:xfrm>
          <a:prstGeom prst="rect">
            <a:avLst/>
          </a:prstGeom>
        </p:spPr>
        <p:txBody>
          <a:bodyPr vert="horz" lIns="91440" tIns="45720" rIns="91440" bIns="45720" rtlCol="0" anchor="ctr"/>
          <a:lstStyle>
            <a:lvl1pPr algn="r">
              <a:defRPr sz="1200" b="1">
                <a:solidFill>
                  <a:schemeClr val="bg2">
                    <a:lumMod val="50000"/>
                  </a:schemeClr>
                </a:solidFill>
                <a:latin typeface="+mn-lt"/>
              </a:defRPr>
            </a:lvl1pPr>
          </a:lstStyle>
          <a:p>
            <a:fld id="{4E433485-A178-5046-A34F-3159A756139E}" type="slidenum">
              <a:rPr lang="de-DE" smtClean="0"/>
              <a:pPr/>
              <a:t>‹#›</a:t>
            </a:fld>
            <a:endParaRPr lang="de-DE" dirty="0"/>
          </a:p>
        </p:txBody>
      </p:sp>
      <p:sp>
        <p:nvSpPr>
          <p:cNvPr id="13" name="Titelplatzhalter 12">
            <a:extLst>
              <a:ext uri="{FF2B5EF4-FFF2-40B4-BE49-F238E27FC236}">
                <a16:creationId xmlns:a16="http://schemas.microsoft.com/office/drawing/2014/main" id="{7089A8D5-7FE7-F34C-B90F-7A1A299EBC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Tree>
    <p:extLst>
      <p:ext uri="{BB962C8B-B14F-4D97-AF65-F5344CB8AC3E}">
        <p14:creationId xmlns:p14="http://schemas.microsoft.com/office/powerpoint/2010/main" val="33393176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Lst>
  <p:txStyles>
    <p:titleStyle>
      <a:lvl1pPr marL="0" marR="0" indent="0" algn="l" defTabSz="914400" rtl="0" eaLnBrk="1" fontAlgn="auto" latinLnBrk="0" hangingPunct="1">
        <a:lnSpc>
          <a:spcPct val="90000"/>
        </a:lnSpc>
        <a:spcBef>
          <a:spcPct val="0"/>
        </a:spcBef>
        <a:spcAft>
          <a:spcPts val="0"/>
        </a:spcAft>
        <a:buClrTx/>
        <a:buSzTx/>
        <a:buFontTx/>
        <a:buNone/>
        <a:tabLst/>
        <a:defRPr sz="4400" b="1" kern="1200">
          <a:solidFill>
            <a:srgbClr val="218CA7"/>
          </a:solidFill>
          <a:latin typeface="+mn-lt"/>
          <a:ea typeface="+mj-ea"/>
          <a:cs typeface="+mj-cs"/>
        </a:defRPr>
      </a:lvl1pPr>
    </p:titleStyle>
    <p:bodyStyle>
      <a:lvl1pPr marL="273050" marR="0" indent="-273050" algn="l" defTabSz="914400" rtl="0" eaLnBrk="0" fontAlgn="base" latinLnBrk="0" hangingPunct="0">
        <a:lnSpc>
          <a:spcPct val="100000"/>
        </a:lnSpc>
        <a:spcBef>
          <a:spcPts val="575"/>
        </a:spcBef>
        <a:spcAft>
          <a:spcPct val="0"/>
        </a:spcAft>
        <a:buClr>
          <a:srgbClr val="4F81BD"/>
        </a:buClr>
        <a:buSzPct val="85000"/>
        <a:buFont typeface="Wingdings 2" panose="05020102010507070707" pitchFamily="18" charset="2"/>
        <a:buChar char=""/>
        <a:tabLst/>
        <a:defRPr sz="2800" kern="1200">
          <a:solidFill>
            <a:schemeClr val="tx1"/>
          </a:solidFill>
          <a:latin typeface="+mn-lt"/>
          <a:ea typeface="+mn-ea"/>
          <a:cs typeface="+mn-cs"/>
        </a:defRPr>
      </a:lvl1pPr>
      <a:lvl2pPr marL="547688" marR="0" indent="-228600" algn="l" defTabSz="914400" rtl="0" eaLnBrk="0" fontAlgn="base" latinLnBrk="0" hangingPunct="0">
        <a:lnSpc>
          <a:spcPct val="100000"/>
        </a:lnSpc>
        <a:spcBef>
          <a:spcPts val="375"/>
        </a:spcBef>
        <a:spcAft>
          <a:spcPct val="0"/>
        </a:spcAft>
        <a:buClr>
          <a:srgbClr val="C0504D"/>
        </a:buClr>
        <a:buSzPct val="85000"/>
        <a:buFont typeface="Wingdings 2" panose="05020102010507070707" pitchFamily="18" charset="2"/>
        <a:buChar char=""/>
        <a:tabLst/>
        <a:defRPr sz="2400" kern="1200">
          <a:solidFill>
            <a:schemeClr val="tx1"/>
          </a:solidFill>
          <a:latin typeface="+mn-lt"/>
          <a:ea typeface="+mn-ea"/>
          <a:cs typeface="+mn-cs"/>
        </a:defRPr>
      </a:lvl2pPr>
      <a:lvl3pPr marL="822325" marR="0" indent="-228600" algn="l" defTabSz="914400" rtl="0" eaLnBrk="0" fontAlgn="base" latinLnBrk="0" hangingPunct="0">
        <a:lnSpc>
          <a:spcPct val="100000"/>
        </a:lnSpc>
        <a:spcBef>
          <a:spcPts val="375"/>
        </a:spcBef>
        <a:spcAft>
          <a:spcPct val="0"/>
        </a:spcAft>
        <a:buClr>
          <a:srgbClr val="B2C1DB"/>
        </a:buClr>
        <a:buSzPct val="85000"/>
        <a:buFont typeface="Wingdings 2" panose="05020102010507070707" pitchFamily="18" charset="2"/>
        <a:buChar char=""/>
        <a:tabLst/>
        <a:defRPr sz="2000" kern="1200">
          <a:solidFill>
            <a:schemeClr val="tx1"/>
          </a:solidFill>
          <a:latin typeface="+mn-lt"/>
          <a:ea typeface="+mn-ea"/>
          <a:cs typeface="+mn-cs"/>
        </a:defRPr>
      </a:lvl3pPr>
      <a:lvl4pPr marL="1096963" marR="0" indent="-228600" algn="l" defTabSz="914400" rtl="0" eaLnBrk="0" fontAlgn="base" latinLnBrk="0" hangingPunct="0">
        <a:lnSpc>
          <a:spcPct val="100000"/>
        </a:lnSpc>
        <a:spcBef>
          <a:spcPts val="375"/>
        </a:spcBef>
        <a:spcAft>
          <a:spcPct val="0"/>
        </a:spcAft>
        <a:buClr>
          <a:srgbClr val="9BBB59"/>
        </a:buClr>
        <a:buSzPct val="80000"/>
        <a:buFont typeface="Wingdings 2" panose="05020102010507070707" pitchFamily="18" charset="2"/>
        <a:buChar char=""/>
        <a:tabLst/>
        <a:defRPr sz="1800" kern="1200">
          <a:solidFill>
            <a:schemeClr val="tx1"/>
          </a:solidFill>
          <a:latin typeface="+mn-lt"/>
          <a:ea typeface="+mn-ea"/>
          <a:cs typeface="+mn-cs"/>
        </a:defRPr>
      </a:lvl4pPr>
      <a:lvl5pPr marL="1371600" marR="0" indent="-228600" algn="l" defTabSz="914400" rtl="0" eaLnBrk="0" fontAlgn="base" latinLnBrk="0" hangingPunct="0">
        <a:lnSpc>
          <a:spcPct val="100000"/>
        </a:lnSpc>
        <a:spcBef>
          <a:spcPts val="375"/>
        </a:spcBef>
        <a:spcAft>
          <a:spcPct val="0"/>
        </a:spcAft>
        <a:buClr>
          <a:srgbClr val="9BBB59"/>
        </a:buClr>
        <a:buSzTx/>
        <a:buFontTx/>
        <a:buChar char="o"/>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doi.org/10.31219/osf.io/wx3zn"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57AC89-8C5F-1B49-8D93-D298255D051B}"/>
              </a:ext>
            </a:extLst>
          </p:cNvPr>
          <p:cNvSpPr>
            <a:spLocks noGrp="1"/>
          </p:cNvSpPr>
          <p:nvPr>
            <p:ph type="ctrTitle"/>
          </p:nvPr>
        </p:nvSpPr>
        <p:spPr>
          <a:xfrm>
            <a:off x="1524000" y="688610"/>
            <a:ext cx="9144000" cy="2387600"/>
          </a:xfrm>
        </p:spPr>
        <p:txBody>
          <a:bodyPr>
            <a:normAutofit/>
          </a:bodyPr>
          <a:lstStyle/>
          <a:p>
            <a:r>
              <a:rPr lang="de-DE" sz="4000" dirty="0"/>
              <a:t>A Review </a:t>
            </a:r>
            <a:r>
              <a:rPr lang="de-DE" sz="4000" dirty="0" err="1"/>
              <a:t>of</a:t>
            </a:r>
            <a:r>
              <a:rPr lang="de-DE" sz="4000" dirty="0"/>
              <a:t> </a:t>
            </a:r>
            <a:r>
              <a:rPr lang="de-DE" sz="4000" dirty="0" err="1"/>
              <a:t>the</a:t>
            </a:r>
            <a:r>
              <a:rPr lang="de-DE" sz="4000" dirty="0"/>
              <a:t> Clinical Trials </a:t>
            </a:r>
            <a:r>
              <a:rPr lang="de-DE" sz="4000" dirty="0" err="1"/>
              <a:t>Evidence</a:t>
            </a:r>
            <a:r>
              <a:rPr lang="de-DE" sz="4000" dirty="0"/>
              <a:t> Base </a:t>
            </a:r>
            <a:r>
              <a:rPr lang="de-DE" sz="4000" dirty="0" err="1"/>
              <a:t>Demonstrating</a:t>
            </a:r>
            <a:r>
              <a:rPr lang="de-DE" sz="4000" dirty="0"/>
              <a:t> </a:t>
            </a:r>
            <a:r>
              <a:rPr lang="de-DE" sz="4000" dirty="0" err="1"/>
              <a:t>the</a:t>
            </a:r>
            <a:r>
              <a:rPr lang="de-DE" sz="4000" dirty="0"/>
              <a:t> </a:t>
            </a:r>
            <a:r>
              <a:rPr lang="de-DE" sz="4000" dirty="0" err="1"/>
              <a:t>Efficacy</a:t>
            </a:r>
            <a:r>
              <a:rPr lang="de-DE" sz="4000" dirty="0"/>
              <a:t> </a:t>
            </a:r>
            <a:r>
              <a:rPr lang="de-DE" sz="4000" dirty="0" err="1"/>
              <a:t>of</a:t>
            </a:r>
            <a:r>
              <a:rPr lang="de-DE" sz="4000" dirty="0"/>
              <a:t> </a:t>
            </a:r>
            <a:r>
              <a:rPr lang="de-DE" sz="4000" dirty="0" err="1"/>
              <a:t>Ivermectin</a:t>
            </a:r>
            <a:r>
              <a:rPr lang="de-DE" sz="4000" dirty="0"/>
              <a:t> in </a:t>
            </a:r>
            <a:r>
              <a:rPr lang="de-DE" sz="4000" dirty="0" err="1"/>
              <a:t>the</a:t>
            </a:r>
            <a:r>
              <a:rPr lang="de-DE" sz="4000" dirty="0"/>
              <a:t> </a:t>
            </a:r>
            <a:r>
              <a:rPr lang="de-DE" sz="4000" dirty="0" err="1"/>
              <a:t>Prophylaxis</a:t>
            </a:r>
            <a:r>
              <a:rPr lang="de-DE" sz="4000" dirty="0"/>
              <a:t> </a:t>
            </a:r>
            <a:r>
              <a:rPr lang="de-DE" sz="4000" dirty="0" err="1"/>
              <a:t>and</a:t>
            </a:r>
            <a:r>
              <a:rPr lang="de-DE" sz="4000" dirty="0"/>
              <a:t> Treatment </a:t>
            </a:r>
            <a:r>
              <a:rPr lang="de-DE" sz="4000" dirty="0" err="1"/>
              <a:t>of</a:t>
            </a:r>
            <a:r>
              <a:rPr lang="de-DE" sz="4000" dirty="0"/>
              <a:t> COVID-19</a:t>
            </a:r>
          </a:p>
        </p:txBody>
      </p:sp>
      <p:sp>
        <p:nvSpPr>
          <p:cNvPr id="3" name="Untertitel 2">
            <a:extLst>
              <a:ext uri="{FF2B5EF4-FFF2-40B4-BE49-F238E27FC236}">
                <a16:creationId xmlns:a16="http://schemas.microsoft.com/office/drawing/2014/main" id="{B94631D9-6E21-644D-A88C-7062F2E5B098}"/>
              </a:ext>
            </a:extLst>
          </p:cNvPr>
          <p:cNvSpPr>
            <a:spLocks noGrp="1"/>
          </p:cNvSpPr>
          <p:nvPr>
            <p:ph type="subTitle" idx="1"/>
          </p:nvPr>
        </p:nvSpPr>
        <p:spPr>
          <a:xfrm>
            <a:off x="1524000" y="3429000"/>
            <a:ext cx="9144000" cy="1655762"/>
          </a:xfrm>
        </p:spPr>
        <p:txBody>
          <a:bodyPr>
            <a:normAutofit/>
          </a:bodyPr>
          <a:lstStyle/>
          <a:p>
            <a:r>
              <a:rPr lang="de-DE" dirty="0"/>
              <a:t>Pierre Kory, MD, MPA</a:t>
            </a:r>
          </a:p>
          <a:p>
            <a:r>
              <a:rPr lang="de-DE" dirty="0" err="1"/>
              <a:t>President</a:t>
            </a:r>
            <a:r>
              <a:rPr lang="de-DE" dirty="0"/>
              <a:t>, Front Line Covid-19 Critical Care Alliance</a:t>
            </a:r>
          </a:p>
        </p:txBody>
      </p:sp>
    </p:spTree>
    <p:extLst>
      <p:ext uri="{BB962C8B-B14F-4D97-AF65-F5344CB8AC3E}">
        <p14:creationId xmlns:p14="http://schemas.microsoft.com/office/powerpoint/2010/main" val="27963212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58196-CFC4-6F48-AEB1-962AC810F711}"/>
              </a:ext>
            </a:extLst>
          </p:cNvPr>
          <p:cNvSpPr>
            <a:spLocks noGrp="1"/>
          </p:cNvSpPr>
          <p:nvPr>
            <p:ph type="title"/>
          </p:nvPr>
        </p:nvSpPr>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D22255C1-1452-4443-B09C-EFB4500CB8DE}"/>
              </a:ext>
            </a:extLst>
          </p:cNvPr>
          <p:cNvSpPr>
            <a:spLocks noGrp="1"/>
          </p:cNvSpPr>
          <p:nvPr>
            <p:ph idx="1"/>
          </p:nvPr>
        </p:nvSpPr>
        <p:spPr/>
        <p:txBody>
          <a:bodyPr/>
          <a:lstStyle/>
          <a:p>
            <a:r>
              <a:rPr lang="en-US" dirty="0"/>
              <a:t>Add more epidemiology</a:t>
            </a:r>
          </a:p>
          <a:p>
            <a:r>
              <a:rPr lang="en-US" dirty="0"/>
              <a:t>Add more NIH recommendation stuff – give it a “break down”</a:t>
            </a:r>
          </a:p>
          <a:p>
            <a:r>
              <a:rPr lang="en-US" dirty="0"/>
              <a:t>Talk about how “proper trials </a:t>
            </a:r>
            <a:r>
              <a:rPr lang="en-US" dirty="0" err="1"/>
              <a:t>etc</a:t>
            </a:r>
            <a:endParaRPr lang="en-US" dirty="0"/>
          </a:p>
          <a:p>
            <a:r>
              <a:rPr lang="en-US" dirty="0"/>
              <a:t>Put in some FAQ’s – answer the NIH’s critique</a:t>
            </a:r>
            <a:r>
              <a:rPr lang="en-US"/>
              <a:t>/recommendation</a:t>
            </a:r>
          </a:p>
        </p:txBody>
      </p:sp>
    </p:spTree>
    <p:extLst>
      <p:ext uri="{BB962C8B-B14F-4D97-AF65-F5344CB8AC3E}">
        <p14:creationId xmlns:p14="http://schemas.microsoft.com/office/powerpoint/2010/main" val="2107951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AA333-EA0B-BD46-BC7C-BDB9A817C43D}"/>
              </a:ext>
            </a:extLst>
          </p:cNvPr>
          <p:cNvSpPr>
            <a:spLocks noGrp="1"/>
          </p:cNvSpPr>
          <p:nvPr>
            <p:ph type="title"/>
          </p:nvPr>
        </p:nvSpPr>
        <p:spPr/>
        <p:txBody>
          <a:bodyPr>
            <a:normAutofit fontScale="90000"/>
          </a:bodyPr>
          <a:lstStyle/>
          <a:p>
            <a:r>
              <a:rPr lang="en-US" dirty="0"/>
              <a:t>AGENDA</a:t>
            </a:r>
          </a:p>
        </p:txBody>
      </p:sp>
      <p:sp>
        <p:nvSpPr>
          <p:cNvPr id="3" name="Content Placeholder 2">
            <a:extLst>
              <a:ext uri="{FF2B5EF4-FFF2-40B4-BE49-F238E27FC236}">
                <a16:creationId xmlns:a16="http://schemas.microsoft.com/office/drawing/2014/main" id="{C65BDCC5-61D0-7B45-9F88-07AF520AC49D}"/>
              </a:ext>
            </a:extLst>
          </p:cNvPr>
          <p:cNvSpPr>
            <a:spLocks noGrp="1"/>
          </p:cNvSpPr>
          <p:nvPr>
            <p:ph idx="1"/>
          </p:nvPr>
        </p:nvSpPr>
        <p:spPr>
          <a:xfrm>
            <a:off x="838200" y="1825625"/>
            <a:ext cx="10733690" cy="4351338"/>
          </a:xfrm>
        </p:spPr>
        <p:txBody>
          <a:bodyPr/>
          <a:lstStyle/>
          <a:p>
            <a:pPr marL="0" indent="0">
              <a:buNone/>
            </a:pPr>
            <a:r>
              <a:rPr lang="en-US" dirty="0"/>
              <a:t>Conduct a Review of:</a:t>
            </a:r>
          </a:p>
          <a:p>
            <a:r>
              <a:rPr lang="en-US" dirty="0"/>
              <a:t>The emerging clinical evidence for ivermectin as an effective therapy in prophylaxis, early, and late hospital disease phases </a:t>
            </a:r>
          </a:p>
          <a:p>
            <a:endParaRPr lang="en-US" dirty="0"/>
          </a:p>
        </p:txBody>
      </p:sp>
    </p:spTree>
    <p:extLst>
      <p:ext uri="{BB962C8B-B14F-4D97-AF65-F5344CB8AC3E}">
        <p14:creationId xmlns:p14="http://schemas.microsoft.com/office/powerpoint/2010/main" val="3383029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8"/>
          <p:cNvSpPr>
            <a:spLocks noGrp="1"/>
          </p:cNvSpPr>
          <p:nvPr>
            <p:ph type="title" idx="4294967295"/>
          </p:nvPr>
        </p:nvSpPr>
        <p:spPr/>
        <p:txBody>
          <a:bodyPr/>
          <a:lstStyle/>
          <a:p>
            <a:r>
              <a:rPr lang="en-US" dirty="0"/>
              <a:t>Disclosures</a:t>
            </a:r>
          </a:p>
        </p:txBody>
      </p:sp>
      <p:sp>
        <p:nvSpPr>
          <p:cNvPr id="3" name="TextBox 2"/>
          <p:cNvSpPr txBox="1"/>
          <p:nvPr/>
        </p:nvSpPr>
        <p:spPr>
          <a:xfrm>
            <a:off x="1254369" y="2004874"/>
            <a:ext cx="9308123" cy="3046988"/>
          </a:xfrm>
          <a:prstGeom prst="rect">
            <a:avLst/>
          </a:prstGeom>
          <a:noFill/>
        </p:spPr>
        <p:txBody>
          <a:bodyPr wrap="square" rtlCol="0">
            <a:spAutoFit/>
          </a:bodyPr>
          <a:lstStyle/>
          <a:p>
            <a:r>
              <a:rPr lang="en-US" sz="2400" dirty="0"/>
              <a:t>NONE</a:t>
            </a:r>
          </a:p>
          <a:p>
            <a:endParaRPr lang="en-US" sz="2400" dirty="0"/>
          </a:p>
          <a:p>
            <a:r>
              <a:rPr lang="en-US" sz="2400" dirty="0"/>
              <a:t>Note: All statements and information in this lecture are referenced in our review manuscript posted on the pre-print server OSF   </a:t>
            </a:r>
            <a:r>
              <a:rPr lang="en-US" sz="2400" dirty="0">
                <a:hlinkClick r:id="rId3"/>
              </a:rPr>
              <a:t>10.31219/osf.io</a:t>
            </a:r>
            <a:r>
              <a:rPr lang="en-US" sz="2400">
                <a:hlinkClick r:id="rId3"/>
              </a:rPr>
              <a:t>/wx3zn</a:t>
            </a:r>
            <a:endParaRPr lang="en-US" sz="2400"/>
          </a:p>
          <a:p>
            <a:endParaRPr lang="en-US" sz="2400" dirty="0"/>
          </a:p>
          <a:p>
            <a:r>
              <a:rPr lang="en-US" sz="2400" dirty="0"/>
              <a:t>*Our manuscript just passed three rounds of peer review and has been accepted for publication in </a:t>
            </a:r>
            <a:r>
              <a:rPr lang="en-US" sz="2400" i="1" dirty="0"/>
              <a:t>Frontiers in Pharmacology </a:t>
            </a:r>
            <a:r>
              <a:rPr lang="en-US" sz="2400" dirty="0"/>
              <a:t>as of 1/3/21</a:t>
            </a:r>
          </a:p>
        </p:txBody>
      </p:sp>
      <p:sp>
        <p:nvSpPr>
          <p:cNvPr id="4" name="Slide Number Placeholder 3">
            <a:extLst>
              <a:ext uri="{FF2B5EF4-FFF2-40B4-BE49-F238E27FC236}">
                <a16:creationId xmlns:a16="http://schemas.microsoft.com/office/drawing/2014/main" id="{450D78B6-E03B-4E4E-991D-9B310B403F3F}"/>
              </a:ext>
            </a:extLst>
          </p:cNvPr>
          <p:cNvSpPr>
            <a:spLocks noGrp="1"/>
          </p:cNvSpPr>
          <p:nvPr>
            <p:ph type="sldNum" sz="quarter" idx="10"/>
          </p:nvPr>
        </p:nvSpPr>
        <p:spPr/>
        <p:txBody>
          <a:bodyPr/>
          <a:lstStyle/>
          <a:p>
            <a:pPr>
              <a:defRPr/>
            </a:pPr>
            <a:fld id="{2E2E2351-BF24-4D6D-A19E-E5D326359E49}" type="slidenum">
              <a:rPr lang="en-US" altLang="en-US" smtClean="0"/>
              <a:pPr>
                <a:defRPr/>
              </a:pPr>
              <a:t>4</a:t>
            </a:fld>
            <a:endParaRPr lang="en-US" altLang="en-US"/>
          </a:p>
        </p:txBody>
      </p:sp>
    </p:spTree>
    <p:extLst>
      <p:ext uri="{BB962C8B-B14F-4D97-AF65-F5344CB8AC3E}">
        <p14:creationId xmlns:p14="http://schemas.microsoft.com/office/powerpoint/2010/main" val="603776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C3505-27B1-B943-A419-867917676609}"/>
              </a:ext>
            </a:extLst>
          </p:cNvPr>
          <p:cNvSpPr>
            <a:spLocks noGrp="1"/>
          </p:cNvSpPr>
          <p:nvPr>
            <p:ph type="title"/>
          </p:nvPr>
        </p:nvSpPr>
        <p:spPr>
          <a:xfrm>
            <a:off x="838200" y="264604"/>
            <a:ext cx="10515600" cy="558900"/>
          </a:xfrm>
        </p:spPr>
        <p:txBody>
          <a:bodyPr>
            <a:normAutofit fontScale="90000"/>
          </a:bodyPr>
          <a:lstStyle/>
          <a:p>
            <a:r>
              <a:rPr lang="en-US" dirty="0"/>
              <a:t>THE FLCCC ALLIANCE</a:t>
            </a:r>
          </a:p>
        </p:txBody>
      </p:sp>
      <p:pic>
        <p:nvPicPr>
          <p:cNvPr id="5" name="Content Placeholder 4" descr="Graphical user interface, application, email&#10;&#10;Description automatically generated">
            <a:extLst>
              <a:ext uri="{FF2B5EF4-FFF2-40B4-BE49-F238E27FC236}">
                <a16:creationId xmlns:a16="http://schemas.microsoft.com/office/drawing/2014/main" id="{4EED155B-7AB9-484F-AB6A-24DB6B6D3A26}"/>
              </a:ext>
            </a:extLst>
          </p:cNvPr>
          <p:cNvPicPr>
            <a:picLocks noGrp="1" noChangeAspect="1"/>
          </p:cNvPicPr>
          <p:nvPr>
            <p:ph idx="1"/>
          </p:nvPr>
        </p:nvPicPr>
        <p:blipFill>
          <a:blip r:embed="rId2"/>
          <a:stretch>
            <a:fillRect/>
          </a:stretch>
        </p:blipFill>
        <p:spPr>
          <a:xfrm>
            <a:off x="7881210" y="3630155"/>
            <a:ext cx="3770229" cy="2528974"/>
          </a:xfrm>
        </p:spPr>
      </p:pic>
      <p:pic>
        <p:nvPicPr>
          <p:cNvPr id="7" name="Picture 6" descr="Graphical user interface, application, website&#10;&#10;Description automatically generated">
            <a:extLst>
              <a:ext uri="{FF2B5EF4-FFF2-40B4-BE49-F238E27FC236}">
                <a16:creationId xmlns:a16="http://schemas.microsoft.com/office/drawing/2014/main" id="{0BBBA675-7E7D-3742-ACA5-26D8007B7372}"/>
              </a:ext>
            </a:extLst>
          </p:cNvPr>
          <p:cNvPicPr>
            <a:picLocks noChangeAspect="1"/>
          </p:cNvPicPr>
          <p:nvPr/>
        </p:nvPicPr>
        <p:blipFill>
          <a:blip r:embed="rId3"/>
          <a:stretch>
            <a:fillRect/>
          </a:stretch>
        </p:blipFill>
        <p:spPr>
          <a:xfrm>
            <a:off x="7881210" y="300611"/>
            <a:ext cx="3922871" cy="3329544"/>
          </a:xfrm>
          <a:prstGeom prst="rect">
            <a:avLst/>
          </a:prstGeom>
        </p:spPr>
      </p:pic>
      <p:pic>
        <p:nvPicPr>
          <p:cNvPr id="11" name="Picture 10" descr="Graphical user interface, text, application, email&#10;&#10;Description automatically generated">
            <a:extLst>
              <a:ext uri="{FF2B5EF4-FFF2-40B4-BE49-F238E27FC236}">
                <a16:creationId xmlns:a16="http://schemas.microsoft.com/office/drawing/2014/main" id="{5276B50B-B0A6-2A45-A1BF-02B883202D7F}"/>
              </a:ext>
            </a:extLst>
          </p:cNvPr>
          <p:cNvPicPr>
            <a:picLocks noChangeAspect="1"/>
          </p:cNvPicPr>
          <p:nvPr/>
        </p:nvPicPr>
        <p:blipFill>
          <a:blip r:embed="rId4"/>
          <a:stretch>
            <a:fillRect/>
          </a:stretch>
        </p:blipFill>
        <p:spPr>
          <a:xfrm>
            <a:off x="1564447" y="3794604"/>
            <a:ext cx="4432699" cy="2239892"/>
          </a:xfrm>
          <a:prstGeom prst="rect">
            <a:avLst/>
          </a:prstGeom>
        </p:spPr>
      </p:pic>
      <p:pic>
        <p:nvPicPr>
          <p:cNvPr id="13" name="Picture 12" descr="Graphical user interface, application&#10;&#10;Description automatically generated">
            <a:extLst>
              <a:ext uri="{FF2B5EF4-FFF2-40B4-BE49-F238E27FC236}">
                <a16:creationId xmlns:a16="http://schemas.microsoft.com/office/drawing/2014/main" id="{16BCD923-8D20-2843-98B5-23DF60DB3474}"/>
              </a:ext>
            </a:extLst>
          </p:cNvPr>
          <p:cNvPicPr>
            <a:picLocks noChangeAspect="1"/>
          </p:cNvPicPr>
          <p:nvPr/>
        </p:nvPicPr>
        <p:blipFill>
          <a:blip r:embed="rId5"/>
          <a:stretch>
            <a:fillRect/>
          </a:stretch>
        </p:blipFill>
        <p:spPr>
          <a:xfrm>
            <a:off x="1663301" y="924026"/>
            <a:ext cx="3770229" cy="2833873"/>
          </a:xfrm>
          <a:prstGeom prst="rect">
            <a:avLst/>
          </a:prstGeom>
        </p:spPr>
      </p:pic>
    </p:spTree>
    <p:extLst>
      <p:ext uri="{BB962C8B-B14F-4D97-AF65-F5344CB8AC3E}">
        <p14:creationId xmlns:p14="http://schemas.microsoft.com/office/powerpoint/2010/main" val="986247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Subtitle 2"/>
          <p:cNvSpPr txBox="1"/>
          <p:nvPr/>
        </p:nvSpPr>
        <p:spPr>
          <a:xfrm>
            <a:off x="381609" y="3138882"/>
            <a:ext cx="13698661" cy="31362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p>
            <a:pPr>
              <a:lnSpc>
                <a:spcPct val="90000"/>
              </a:lnSpc>
              <a:spcBef>
                <a:spcPts val="1000"/>
              </a:spcBef>
              <a:defRPr sz="5600">
                <a:solidFill>
                  <a:srgbClr val="4A5667"/>
                </a:solidFill>
                <a:latin typeface="+mj-lt"/>
                <a:ea typeface="+mj-ea"/>
                <a:cs typeface="+mj-cs"/>
                <a:sym typeface="Calibri"/>
              </a:defRPr>
            </a:pPr>
            <a:r>
              <a:rPr sz="4800" dirty="0"/>
              <a:t>• 40-year-old anti-parasitic drug</a:t>
            </a:r>
            <a:endParaRPr lang="en-US" sz="4800" dirty="0">
              <a:solidFill>
                <a:srgbClr val="4A5667"/>
              </a:solidFill>
              <a:sym typeface="Calibri"/>
            </a:endParaRPr>
          </a:p>
          <a:p>
            <a:pPr marL="685800" indent="-685800">
              <a:lnSpc>
                <a:spcPct val="90000"/>
              </a:lnSpc>
              <a:spcBef>
                <a:spcPts val="1000"/>
              </a:spcBef>
              <a:buFont typeface="Arial" panose="020B0604020202020204" pitchFamily="34" charset="0"/>
              <a:buChar char="•"/>
              <a:defRPr sz="5600">
                <a:solidFill>
                  <a:srgbClr val="4A5667"/>
                </a:solidFill>
                <a:latin typeface="+mj-lt"/>
                <a:ea typeface="+mj-ea"/>
                <a:cs typeface="+mj-cs"/>
                <a:sym typeface="Calibri"/>
              </a:defRPr>
            </a:pPr>
            <a:r>
              <a:rPr lang="en-US" sz="4800" dirty="0">
                <a:solidFill>
                  <a:srgbClr val="4A5667"/>
                </a:solidFill>
                <a:sym typeface="Calibri"/>
              </a:rPr>
              <a:t>Used safely by 3.7 billion people worldwide.</a:t>
            </a:r>
            <a:endParaRPr sz="4800" dirty="0"/>
          </a:p>
          <a:p>
            <a:pPr>
              <a:lnSpc>
                <a:spcPct val="90000"/>
              </a:lnSpc>
              <a:spcBef>
                <a:spcPts val="1000"/>
              </a:spcBef>
              <a:defRPr sz="5600">
                <a:solidFill>
                  <a:srgbClr val="4A5667"/>
                </a:solidFill>
                <a:latin typeface="+mj-lt"/>
                <a:ea typeface="+mj-ea"/>
                <a:cs typeface="+mj-cs"/>
                <a:sym typeface="Calibri"/>
              </a:defRPr>
            </a:pPr>
            <a:r>
              <a:rPr sz="4800" dirty="0"/>
              <a:t>• </a:t>
            </a:r>
            <a:r>
              <a:rPr lang="en-US" sz="4800" dirty="0"/>
              <a:t>Discovery awarded Nobel Prize in 2015 </a:t>
            </a:r>
          </a:p>
          <a:p>
            <a:pPr marL="685800" indent="-685800">
              <a:lnSpc>
                <a:spcPct val="90000"/>
              </a:lnSpc>
              <a:spcBef>
                <a:spcPts val="1000"/>
              </a:spcBef>
              <a:buFont typeface="Arial" panose="020B0604020202020204" pitchFamily="34" charset="0"/>
              <a:buChar char="•"/>
              <a:defRPr sz="5600">
                <a:solidFill>
                  <a:srgbClr val="4A5667"/>
                </a:solidFill>
                <a:latin typeface="+mj-lt"/>
                <a:ea typeface="+mj-ea"/>
                <a:cs typeface="+mj-cs"/>
                <a:sym typeface="Calibri"/>
              </a:defRPr>
            </a:pPr>
            <a:r>
              <a:rPr sz="4800" dirty="0"/>
              <a:t>On the W.H.O.’s list of “essential medicines.”</a:t>
            </a:r>
          </a:p>
        </p:txBody>
      </p:sp>
      <p:sp>
        <p:nvSpPr>
          <p:cNvPr id="173" name="Rectangle 3"/>
          <p:cNvSpPr txBox="1"/>
          <p:nvPr/>
        </p:nvSpPr>
        <p:spPr>
          <a:xfrm>
            <a:off x="3016062" y="1453735"/>
            <a:ext cx="5950994" cy="14630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8800" b="1">
                <a:ln w="9525" cap="flat">
                  <a:solidFill>
                    <a:srgbClr val="FFFFFF"/>
                  </a:solidFill>
                  <a:prstDash val="solid"/>
                  <a:round/>
                </a:ln>
                <a:solidFill>
                  <a:srgbClr val="DC0100"/>
                </a:solidFill>
                <a:effectLst>
                  <a:outerShdw blurRad="12700" dist="38100" dir="2700000" rotWithShape="0">
                    <a:srgbClr val="9DC3E6"/>
                  </a:outerShdw>
                </a:effectLst>
                <a:latin typeface="+mj-lt"/>
                <a:ea typeface="+mj-ea"/>
                <a:cs typeface="+mj-cs"/>
                <a:sym typeface="Calibri"/>
              </a:defRPr>
            </a:lvl1pPr>
          </a:lstStyle>
          <a:p>
            <a:r>
              <a:rPr dirty="0"/>
              <a:t>IVERMECTIN</a:t>
            </a:r>
          </a:p>
        </p:txBody>
      </p:sp>
      <p:grpSp>
        <p:nvGrpSpPr>
          <p:cNvPr id="10" name="Group"/>
          <p:cNvGrpSpPr/>
          <p:nvPr/>
        </p:nvGrpSpPr>
        <p:grpSpPr>
          <a:xfrm>
            <a:off x="381609" y="428332"/>
            <a:ext cx="11026461" cy="795338"/>
            <a:chOff x="0" y="0"/>
            <a:chExt cx="11026459" cy="795337"/>
          </a:xfrm>
        </p:grpSpPr>
        <p:pic>
          <p:nvPicPr>
            <p:cNvPr id="11" name="FLCCC_headerline-new.pdf" descr="FLCCC_headerline-new.pdf"/>
            <p:cNvPicPr>
              <a:picLocks noChangeAspect="1"/>
            </p:cNvPicPr>
            <p:nvPr/>
          </p:nvPicPr>
          <p:blipFill>
            <a:blip r:embed="rId2"/>
            <a:stretch>
              <a:fillRect/>
            </a:stretch>
          </p:blipFill>
          <p:spPr>
            <a:xfrm>
              <a:off x="-1" y="-1"/>
              <a:ext cx="11026461" cy="795339"/>
            </a:xfrm>
            <a:prstGeom prst="rect">
              <a:avLst/>
            </a:prstGeom>
            <a:ln w="12700" cap="flat">
              <a:noFill/>
              <a:miter lim="400000"/>
            </a:ln>
            <a:effectLst/>
          </p:spPr>
        </p:pic>
        <p:sp>
          <p:nvSpPr>
            <p:cNvPr id="12" name="Rectangle"/>
            <p:cNvSpPr/>
            <p:nvPr/>
          </p:nvSpPr>
          <p:spPr>
            <a:xfrm>
              <a:off x="5445481" y="89160"/>
              <a:ext cx="1554885" cy="336439"/>
            </a:xfrm>
            <a:prstGeom prst="rect">
              <a:avLst/>
            </a:prstGeom>
            <a:solidFill>
              <a:srgbClr val="FFFFFF"/>
            </a:solidFill>
            <a:ln w="12700" cap="flat">
              <a:noFill/>
              <a:miter lim="400000"/>
            </a:ln>
            <a:effectLst/>
          </p:spPr>
          <p:txBody>
            <a:bodyPr wrap="square" lIns="45718" tIns="45718" rIns="45718" bIns="45718" numCol="1" anchor="ctr">
              <a:noAutofit/>
            </a:bodyPr>
            <a:lstStyle/>
            <a:p>
              <a:pPr>
                <a:defRPr>
                  <a:latin typeface="+mj-lt"/>
                  <a:ea typeface="+mj-ea"/>
                  <a:cs typeface="+mj-cs"/>
                  <a:sym typeface="Calibri"/>
                </a:defRPr>
              </a:pPr>
              <a:endParaRPr/>
            </a:p>
          </p:txBody>
        </p:sp>
      </p:grpSp>
      <p:grpSp>
        <p:nvGrpSpPr>
          <p:cNvPr id="13" name="Picture 15"/>
          <p:cNvGrpSpPr/>
          <p:nvPr/>
        </p:nvGrpSpPr>
        <p:grpSpPr>
          <a:xfrm>
            <a:off x="9667757" y="826001"/>
            <a:ext cx="2390265" cy="2977465"/>
            <a:chOff x="0" y="0"/>
            <a:chExt cx="2390264" cy="2977463"/>
          </a:xfrm>
        </p:grpSpPr>
        <p:sp>
          <p:nvSpPr>
            <p:cNvPr id="14" name="Rectangle"/>
            <p:cNvSpPr/>
            <p:nvPr/>
          </p:nvSpPr>
          <p:spPr>
            <a:xfrm rot="540000">
              <a:off x="198841" y="139239"/>
              <a:ext cx="1992583" cy="2698985"/>
            </a:xfrm>
            <a:prstGeom prst="rect">
              <a:avLst/>
            </a:prstGeom>
            <a:solidFill>
              <a:srgbClr val="EDEDED"/>
            </a:solidFill>
            <a:ln w="12700" cap="flat">
              <a:noFill/>
              <a:miter lim="400000"/>
            </a:ln>
            <a:effectLst/>
          </p:spPr>
          <p:txBody>
            <a:bodyPr wrap="square" lIns="45718" tIns="45718" rIns="45718" bIns="45718" numCol="1" anchor="ctr">
              <a:noAutofit/>
            </a:bodyPr>
            <a:lstStyle/>
            <a:p>
              <a:pPr>
                <a:defRPr>
                  <a:latin typeface="+mj-lt"/>
                  <a:ea typeface="+mj-ea"/>
                  <a:cs typeface="+mj-cs"/>
                  <a:sym typeface="Calibri"/>
                </a:defRPr>
              </a:pPr>
              <a:endParaRPr/>
            </a:p>
          </p:txBody>
        </p:sp>
        <p:pic>
          <p:nvPicPr>
            <p:cNvPr id="15" name="image21.png" descr="image21.png"/>
            <p:cNvPicPr>
              <a:picLocks noChangeAspect="1"/>
            </p:cNvPicPr>
            <p:nvPr/>
          </p:nvPicPr>
          <p:blipFill>
            <a:blip r:embed="rId3"/>
            <a:stretch>
              <a:fillRect/>
            </a:stretch>
          </p:blipFill>
          <p:spPr>
            <a:xfrm rot="540000">
              <a:off x="198841" y="139239"/>
              <a:ext cx="1992583" cy="2698985"/>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spTree>
    <p:extLst>
      <p:ext uri="{BB962C8B-B14F-4D97-AF65-F5344CB8AC3E}">
        <p14:creationId xmlns:p14="http://schemas.microsoft.com/office/powerpoint/2010/main" val="1057745695"/>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Ivermectin has anti-viral activity </a:t>
            </a:r>
            <a:r>
              <a:rPr lang="en-US" i="1" dirty="0">
                <a:solidFill>
                  <a:schemeClr val="accent1"/>
                </a:solidFill>
              </a:rPr>
              <a:t>in vitro </a:t>
            </a:r>
            <a:r>
              <a:rPr lang="en-US" dirty="0">
                <a:solidFill>
                  <a:schemeClr val="accent1"/>
                </a:solidFill>
              </a:rPr>
              <a:t>against a range of viruses</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51739"/>
          <a:stretch/>
        </p:blipFill>
        <p:spPr>
          <a:xfrm>
            <a:off x="2442585" y="2281921"/>
            <a:ext cx="7306833" cy="2904920"/>
          </a:xfrm>
          <a:prstGeom prst="rect">
            <a:avLst/>
          </a:prstGeom>
        </p:spPr>
      </p:pic>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93839"/>
          <a:stretch/>
        </p:blipFill>
        <p:spPr>
          <a:xfrm>
            <a:off x="3852864" y="5343497"/>
            <a:ext cx="4486275" cy="227706"/>
          </a:xfrm>
          <a:prstGeom prst="rect">
            <a:avLst/>
          </a:prstGeom>
        </p:spPr>
      </p:pic>
    </p:spTree>
    <p:extLst>
      <p:ext uri="{BB962C8B-B14F-4D97-AF65-F5344CB8AC3E}">
        <p14:creationId xmlns:p14="http://schemas.microsoft.com/office/powerpoint/2010/main" val="2881413822"/>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C70B7-E200-F94C-815C-FA42A1CBF6DD}"/>
              </a:ext>
            </a:extLst>
          </p:cNvPr>
          <p:cNvSpPr>
            <a:spLocks noGrp="1"/>
          </p:cNvSpPr>
          <p:nvPr>
            <p:ph type="title"/>
          </p:nvPr>
        </p:nvSpPr>
        <p:spPr>
          <a:xfrm>
            <a:off x="432486" y="365125"/>
            <a:ext cx="10921314" cy="1325563"/>
          </a:xfrm>
        </p:spPr>
        <p:txBody>
          <a:bodyPr/>
          <a:lstStyle/>
          <a:p>
            <a:r>
              <a:rPr lang="en-US" dirty="0"/>
              <a:t>Proposed Anti-Viral Mechanisms/SARS-CoV-2</a:t>
            </a:r>
          </a:p>
        </p:txBody>
      </p:sp>
      <p:sp>
        <p:nvSpPr>
          <p:cNvPr id="3" name="Text Placeholder 2">
            <a:extLst>
              <a:ext uri="{FF2B5EF4-FFF2-40B4-BE49-F238E27FC236}">
                <a16:creationId xmlns:a16="http://schemas.microsoft.com/office/drawing/2014/main" id="{A2042B14-CC2E-5A4A-8BA0-57389A56F631}"/>
              </a:ext>
            </a:extLst>
          </p:cNvPr>
          <p:cNvSpPr>
            <a:spLocks noGrp="1"/>
          </p:cNvSpPr>
          <p:nvPr>
            <p:ph type="body" idx="1"/>
          </p:nvPr>
        </p:nvSpPr>
        <p:spPr/>
        <p:txBody>
          <a:bodyPr/>
          <a:lstStyle/>
          <a:p>
            <a:r>
              <a:rPr lang="en-US" dirty="0"/>
              <a:t>Binds to spike protein, disrupting binding with ACE-2 receptor – preventing entry</a:t>
            </a:r>
          </a:p>
          <a:p>
            <a:r>
              <a:rPr lang="en-US" dirty="0"/>
              <a:t>Binds to multiple essential structural and non-structural proteins required for replication</a:t>
            </a:r>
          </a:p>
          <a:p>
            <a:r>
              <a:rPr lang="en-US" dirty="0"/>
              <a:t>Binds to SARS-CoV-2 RNA dependent RNA polymerase, inhibiting viral replication</a:t>
            </a:r>
          </a:p>
          <a:p>
            <a:r>
              <a:rPr lang="en-US" dirty="0"/>
              <a:t>Prevents importin mediated entry into cell nucleus?</a:t>
            </a:r>
          </a:p>
          <a:p>
            <a:endParaRPr lang="en-US" dirty="0"/>
          </a:p>
        </p:txBody>
      </p:sp>
    </p:spTree>
    <p:extLst>
      <p:ext uri="{BB962C8B-B14F-4D97-AF65-F5344CB8AC3E}">
        <p14:creationId xmlns:p14="http://schemas.microsoft.com/office/powerpoint/2010/main" val="347001532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322404" y="6488668"/>
            <a:ext cx="3563924" cy="369332"/>
          </a:xfrm>
          <a:prstGeom prst="rect">
            <a:avLst/>
          </a:prstGeom>
          <a:noFill/>
        </p:spPr>
        <p:txBody>
          <a:bodyPr wrap="none" rtlCol="0">
            <a:spAutoFit/>
          </a:bodyPr>
          <a:lstStyle/>
          <a:p>
            <a:r>
              <a:rPr lang="en-US" dirty="0"/>
              <a:t>Antiviral Research 2020;178:104787</a:t>
            </a:r>
          </a:p>
        </p:txBody>
      </p:sp>
      <p:sp>
        <p:nvSpPr>
          <p:cNvPr id="6" name="Rectangle 5"/>
          <p:cNvSpPr/>
          <p:nvPr/>
        </p:nvSpPr>
        <p:spPr>
          <a:xfrm>
            <a:off x="2209800" y="1295401"/>
            <a:ext cx="7391400" cy="646331"/>
          </a:xfrm>
          <a:prstGeom prst="rect">
            <a:avLst/>
          </a:prstGeom>
        </p:spPr>
        <p:txBody>
          <a:bodyPr wrap="square">
            <a:spAutoFit/>
          </a:bodyPr>
          <a:lstStyle/>
          <a:p>
            <a:r>
              <a:rPr lang="en-US" dirty="0"/>
              <a:t>With a single addition of IVERMECTIN to Vero-</a:t>
            </a:r>
            <a:r>
              <a:rPr lang="en-US" dirty="0" err="1"/>
              <a:t>hSLAM</a:t>
            </a:r>
            <a:r>
              <a:rPr lang="en-US" dirty="0"/>
              <a:t> cells 2 h post infection with SARS-CoV-2 able to effect ~5000-fold reduction in viral RNA at 48 </a:t>
            </a:r>
            <a:r>
              <a:rPr lang="en-US" dirty="0" err="1"/>
              <a:t>h.</a:t>
            </a:r>
            <a:endParaRPr lang="en-US" dirty="0"/>
          </a:p>
        </p:txBody>
      </p:sp>
      <p:pic>
        <p:nvPicPr>
          <p:cNvPr id="7" name="Picture 6"/>
          <p:cNvPicPr>
            <a:picLocks noChangeAspect="1"/>
          </p:cNvPicPr>
          <p:nvPr/>
        </p:nvPicPr>
        <p:blipFill>
          <a:blip r:embed="rId3"/>
          <a:stretch>
            <a:fillRect/>
          </a:stretch>
        </p:blipFill>
        <p:spPr>
          <a:xfrm>
            <a:off x="2438400" y="1955818"/>
            <a:ext cx="6838073" cy="4292582"/>
          </a:xfrm>
          <a:prstGeom prst="rect">
            <a:avLst/>
          </a:prstGeom>
        </p:spPr>
      </p:pic>
      <p:pic>
        <p:nvPicPr>
          <p:cNvPr id="8" name="Picture 7"/>
          <p:cNvPicPr>
            <a:picLocks noChangeAspect="1"/>
          </p:cNvPicPr>
          <p:nvPr/>
        </p:nvPicPr>
        <p:blipFill>
          <a:blip r:embed="rId4"/>
          <a:stretch>
            <a:fillRect/>
          </a:stretch>
        </p:blipFill>
        <p:spPr>
          <a:xfrm>
            <a:off x="1828800" y="81689"/>
            <a:ext cx="8595786" cy="1098300"/>
          </a:xfrm>
          <a:prstGeom prst="rect">
            <a:avLst/>
          </a:prstGeom>
        </p:spPr>
      </p:pic>
      <p:sp>
        <p:nvSpPr>
          <p:cNvPr id="3" name="TextBox 2"/>
          <p:cNvSpPr txBox="1"/>
          <p:nvPr/>
        </p:nvSpPr>
        <p:spPr>
          <a:xfrm>
            <a:off x="8077201" y="4102109"/>
            <a:ext cx="950901" cy="400110"/>
          </a:xfrm>
          <a:prstGeom prst="rect">
            <a:avLst/>
          </a:prstGeom>
          <a:noFill/>
        </p:spPr>
        <p:txBody>
          <a:bodyPr wrap="none" rtlCol="0">
            <a:spAutoFit/>
          </a:bodyPr>
          <a:lstStyle/>
          <a:p>
            <a:r>
              <a:rPr lang="en-US" sz="1000" dirty="0">
                <a:latin typeface="Arial" panose="020B0604020202020204" pitchFamily="34" charset="0"/>
                <a:cs typeface="Arial" panose="020B0604020202020204" pitchFamily="34" charset="0"/>
              </a:rPr>
              <a:t>Orf6</a:t>
            </a:r>
          </a:p>
          <a:p>
            <a:r>
              <a:rPr lang="en-US" sz="1000" dirty="0">
                <a:latin typeface="Arial" panose="020B0604020202020204" pitchFamily="34" charset="0"/>
                <a:cs typeface="Arial" panose="020B0604020202020204" pitchFamily="34" charset="0"/>
              </a:rPr>
              <a:t>Nucleocapsid</a:t>
            </a:r>
          </a:p>
        </p:txBody>
      </p:sp>
      <p:cxnSp>
        <p:nvCxnSpPr>
          <p:cNvPr id="9" name="Straight Arrow Connector 8"/>
          <p:cNvCxnSpPr/>
          <p:nvPr/>
        </p:nvCxnSpPr>
        <p:spPr>
          <a:xfrm flipH="1">
            <a:off x="8229600" y="4502220"/>
            <a:ext cx="323050" cy="4507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819401" y="5029200"/>
            <a:ext cx="655949" cy="338554"/>
          </a:xfrm>
          <a:prstGeom prst="rect">
            <a:avLst/>
          </a:prstGeom>
          <a:noFill/>
        </p:spPr>
        <p:txBody>
          <a:bodyPr wrap="none" rtlCol="0">
            <a:spAutoFit/>
          </a:bodyPr>
          <a:lstStyle/>
          <a:p>
            <a:r>
              <a:rPr lang="en-US" sz="1600" dirty="0"/>
              <a:t>NF</a:t>
            </a:r>
            <a:r>
              <a:rPr lang="el-GR" sz="1600" dirty="0">
                <a:latin typeface="Times New Roman" panose="02020603050405020304" pitchFamily="18" charset="0"/>
                <a:cs typeface="Times New Roman" panose="02020603050405020304" pitchFamily="18" charset="0"/>
              </a:rPr>
              <a:t>κ</a:t>
            </a:r>
            <a:r>
              <a:rPr lang="en-US" sz="1600" dirty="0">
                <a:latin typeface="Times New Roman" panose="02020603050405020304" pitchFamily="18" charset="0"/>
                <a:cs typeface="Times New Roman" panose="02020603050405020304" pitchFamily="18" charset="0"/>
              </a:rPr>
              <a:t>B</a:t>
            </a:r>
            <a:endParaRPr lang="en-US" sz="1600" dirty="0"/>
          </a:p>
        </p:txBody>
      </p:sp>
      <p:sp>
        <p:nvSpPr>
          <p:cNvPr id="5" name="Slide Number Placeholder 4">
            <a:extLst>
              <a:ext uri="{FF2B5EF4-FFF2-40B4-BE49-F238E27FC236}">
                <a16:creationId xmlns:a16="http://schemas.microsoft.com/office/drawing/2014/main" id="{8D7429B5-45E2-4AA2-8FC8-12940DC8ED1B}"/>
              </a:ext>
            </a:extLst>
          </p:cNvPr>
          <p:cNvSpPr>
            <a:spLocks noGrp="1"/>
          </p:cNvSpPr>
          <p:nvPr>
            <p:ph type="sldNum" sz="quarter" idx="10"/>
          </p:nvPr>
        </p:nvSpPr>
        <p:spPr/>
        <p:txBody>
          <a:bodyPr/>
          <a:lstStyle/>
          <a:p>
            <a:pPr>
              <a:defRPr/>
            </a:pPr>
            <a:fld id="{DCFF0B3F-AB23-49BB-9C2B-EC8AC7F84C40}" type="slidenum">
              <a:rPr lang="en-US" altLang="en-US" smtClean="0"/>
              <a:pPr>
                <a:defRPr/>
              </a:pPr>
              <a:t>9</a:t>
            </a:fld>
            <a:endParaRPr lang="en-US" altLang="en-US"/>
          </a:p>
        </p:txBody>
      </p:sp>
    </p:spTree>
    <p:extLst>
      <p:ext uri="{BB962C8B-B14F-4D97-AF65-F5344CB8AC3E}">
        <p14:creationId xmlns:p14="http://schemas.microsoft.com/office/powerpoint/2010/main" val="19947592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152400"/>
            <a:ext cx="7886700" cy="994172"/>
          </a:xfrm>
        </p:spPr>
        <p:txBody>
          <a:bodyPr>
            <a:normAutofit fontScale="90000"/>
          </a:bodyPr>
          <a:lstStyle/>
          <a:p>
            <a:r>
              <a:rPr lang="en-US" dirty="0">
                <a:solidFill>
                  <a:schemeClr val="accent1"/>
                </a:solidFill>
              </a:rPr>
              <a:t>Ivermectin inhibits SARS-CoV-2 </a:t>
            </a:r>
            <a:r>
              <a:rPr lang="en-US" i="1" dirty="0">
                <a:solidFill>
                  <a:schemeClr val="accent1"/>
                </a:solidFill>
              </a:rPr>
              <a:t>in vitro</a:t>
            </a:r>
          </a:p>
        </p:txBody>
      </p:sp>
      <p:sp>
        <p:nvSpPr>
          <p:cNvPr id="15" name="TextBox 14"/>
          <p:cNvSpPr txBox="1"/>
          <p:nvPr/>
        </p:nvSpPr>
        <p:spPr>
          <a:xfrm>
            <a:off x="1828800" y="5704443"/>
            <a:ext cx="8153400" cy="646331"/>
          </a:xfrm>
          <a:prstGeom prst="rect">
            <a:avLst/>
          </a:prstGeom>
          <a:noFill/>
        </p:spPr>
        <p:txBody>
          <a:bodyPr wrap="square" rtlCol="0">
            <a:spAutoFit/>
          </a:bodyPr>
          <a:lstStyle/>
          <a:p>
            <a:r>
              <a:rPr lang="en-US" dirty="0">
                <a:solidFill>
                  <a:srgbClr val="FF0000"/>
                </a:solidFill>
              </a:rPr>
              <a:t>Red- peer-reviewed, published modelling of IVM lung concentration after 200ug/kg dose</a:t>
            </a:r>
          </a:p>
        </p:txBody>
      </p:sp>
      <p:sp>
        <p:nvSpPr>
          <p:cNvPr id="6" name="TextBox 5"/>
          <p:cNvSpPr txBox="1"/>
          <p:nvPr/>
        </p:nvSpPr>
        <p:spPr>
          <a:xfrm>
            <a:off x="4495800" y="6417015"/>
            <a:ext cx="7004674" cy="369332"/>
          </a:xfrm>
          <a:prstGeom prst="rect">
            <a:avLst/>
          </a:prstGeom>
          <a:noFill/>
        </p:spPr>
        <p:txBody>
          <a:bodyPr wrap="none" rtlCol="0">
            <a:spAutoFit/>
          </a:bodyPr>
          <a:lstStyle/>
          <a:p>
            <a:r>
              <a:rPr lang="en-US" dirty="0"/>
              <a:t>Reproduced with Permission from Wagstaff et al; Unpublished data 2021</a:t>
            </a:r>
          </a:p>
        </p:txBody>
      </p:sp>
      <p:pic>
        <p:nvPicPr>
          <p:cNvPr id="3" name="Picture 2"/>
          <p:cNvPicPr>
            <a:picLocks noChangeAspect="1"/>
          </p:cNvPicPr>
          <p:nvPr/>
        </p:nvPicPr>
        <p:blipFill>
          <a:blip r:embed="rId2"/>
          <a:stretch>
            <a:fillRect/>
          </a:stretch>
        </p:blipFill>
        <p:spPr>
          <a:xfrm>
            <a:off x="1600200" y="1295401"/>
            <a:ext cx="4876800" cy="3664945"/>
          </a:xfrm>
          <a:prstGeom prst="rect">
            <a:avLst/>
          </a:prstGeom>
        </p:spPr>
      </p:pic>
      <p:sp>
        <p:nvSpPr>
          <p:cNvPr id="7" name="TextBox 6">
            <a:extLst>
              <a:ext uri="{FF2B5EF4-FFF2-40B4-BE49-F238E27FC236}">
                <a16:creationId xmlns:a16="http://schemas.microsoft.com/office/drawing/2014/main" id="{CEDEE54F-0A19-4BCF-B44C-5072C5987247}"/>
              </a:ext>
            </a:extLst>
          </p:cNvPr>
          <p:cNvSpPr txBox="1"/>
          <p:nvPr/>
        </p:nvSpPr>
        <p:spPr>
          <a:xfrm>
            <a:off x="6718384" y="1149531"/>
            <a:ext cx="3873416" cy="3970318"/>
          </a:xfrm>
          <a:prstGeom prst="rect">
            <a:avLst/>
          </a:prstGeom>
          <a:noFill/>
        </p:spPr>
        <p:txBody>
          <a:bodyPr wrap="square" rtlCol="0">
            <a:spAutoFit/>
          </a:bodyPr>
          <a:lstStyle/>
          <a:p>
            <a:pPr algn="ctr">
              <a:defRPr/>
            </a:pPr>
            <a:r>
              <a:rPr lang="en-US" b="1" dirty="0">
                <a:solidFill>
                  <a:prstClr val="black"/>
                </a:solidFill>
                <a:latin typeface="Perpetua"/>
              </a:rPr>
              <a:t>Relevance of IC</a:t>
            </a:r>
            <a:r>
              <a:rPr lang="en-US" b="1" baseline="-25000" dirty="0">
                <a:solidFill>
                  <a:prstClr val="black"/>
                </a:solidFill>
                <a:latin typeface="Perpetua"/>
              </a:rPr>
              <a:t>50</a:t>
            </a:r>
            <a:r>
              <a:rPr lang="en-US" b="1" dirty="0">
                <a:solidFill>
                  <a:prstClr val="black"/>
                </a:solidFill>
                <a:latin typeface="Perpetua"/>
              </a:rPr>
              <a:t> determined </a:t>
            </a:r>
            <a:r>
              <a:rPr lang="en-US" b="1" i="1" dirty="0">
                <a:solidFill>
                  <a:prstClr val="black"/>
                </a:solidFill>
                <a:latin typeface="Perpetua"/>
              </a:rPr>
              <a:t>in vitro</a:t>
            </a:r>
            <a:r>
              <a:rPr lang="en-US" b="1" dirty="0">
                <a:solidFill>
                  <a:prstClr val="black"/>
                </a:solidFill>
                <a:latin typeface="Perpetua"/>
              </a:rPr>
              <a:t> to clinical use?</a:t>
            </a:r>
          </a:p>
          <a:p>
            <a:pPr marL="214313" indent="-214313">
              <a:buFont typeface="Arial" charset="0"/>
              <a:buChar char="•"/>
              <a:defRPr/>
            </a:pPr>
            <a:r>
              <a:rPr lang="en-US" dirty="0">
                <a:solidFill>
                  <a:prstClr val="black"/>
                </a:solidFill>
                <a:latin typeface="Perpetua"/>
              </a:rPr>
              <a:t>In vitro assay very different from clinical situation</a:t>
            </a:r>
          </a:p>
          <a:p>
            <a:pPr marL="557213" lvl="1" indent="-214313">
              <a:buFont typeface="Arial" charset="0"/>
              <a:buChar char="•"/>
              <a:defRPr/>
            </a:pPr>
            <a:r>
              <a:rPr lang="en-US" dirty="0">
                <a:solidFill>
                  <a:prstClr val="black"/>
                </a:solidFill>
                <a:latin typeface="Perpetua"/>
              </a:rPr>
              <a:t>Vero/</a:t>
            </a:r>
            <a:r>
              <a:rPr lang="en-US" dirty="0" err="1">
                <a:solidFill>
                  <a:prstClr val="black"/>
                </a:solidFill>
                <a:latin typeface="Perpetua"/>
              </a:rPr>
              <a:t>hSLAM</a:t>
            </a:r>
            <a:r>
              <a:rPr lang="en-US" dirty="0">
                <a:solidFill>
                  <a:prstClr val="black"/>
                </a:solidFill>
                <a:latin typeface="Perpetua"/>
              </a:rPr>
              <a:t> cells- monkey kidney- do not produce IFN</a:t>
            </a:r>
          </a:p>
          <a:p>
            <a:pPr marL="557213" lvl="1" indent="-214313">
              <a:buFont typeface="Arial" charset="0"/>
              <a:buChar char="•"/>
              <a:defRPr/>
            </a:pPr>
            <a:r>
              <a:rPr lang="en-US" dirty="0">
                <a:solidFill>
                  <a:prstClr val="black"/>
                </a:solidFill>
                <a:latin typeface="Perpetua"/>
              </a:rPr>
              <a:t>Lack immune responses</a:t>
            </a:r>
          </a:p>
          <a:p>
            <a:pPr marL="214313" indent="-214313">
              <a:buFont typeface="Arial" charset="0"/>
              <a:buChar char="•"/>
              <a:defRPr/>
            </a:pPr>
            <a:r>
              <a:rPr lang="en-US" dirty="0">
                <a:solidFill>
                  <a:prstClr val="black"/>
                </a:solidFill>
                <a:latin typeface="Perpetua"/>
              </a:rPr>
              <a:t>Ivermectin accumulates in lungs and other tissues (3x-10x serum levels)</a:t>
            </a:r>
          </a:p>
          <a:p>
            <a:pPr marL="100013" indent="-214313">
              <a:buFont typeface="Arial" charset="0"/>
              <a:buChar char="•"/>
            </a:pPr>
            <a:r>
              <a:rPr lang="en-US" dirty="0">
                <a:solidFill>
                  <a:prstClr val="black"/>
                </a:solidFill>
                <a:latin typeface="Perpetua"/>
              </a:rPr>
              <a:t>Human lung cells- better IC</a:t>
            </a:r>
            <a:r>
              <a:rPr lang="en-US" baseline="-25000" dirty="0">
                <a:solidFill>
                  <a:prstClr val="black"/>
                </a:solidFill>
                <a:latin typeface="Perpetua"/>
              </a:rPr>
              <a:t>50</a:t>
            </a:r>
            <a:endParaRPr lang="en-US" dirty="0">
              <a:solidFill>
                <a:prstClr val="black"/>
              </a:solidFill>
              <a:latin typeface="Perpetua"/>
            </a:endParaRPr>
          </a:p>
          <a:p>
            <a:pPr marL="100013" indent="-214313">
              <a:buFont typeface="Arial" charset="0"/>
              <a:buChar char="•"/>
              <a:defRPr/>
            </a:pPr>
            <a:r>
              <a:rPr lang="en-US" dirty="0">
                <a:solidFill>
                  <a:prstClr val="black"/>
                </a:solidFill>
                <a:latin typeface="Perpetua"/>
              </a:rPr>
              <a:t>Short exposure vs extended exposure</a:t>
            </a:r>
          </a:p>
          <a:p>
            <a:pPr marL="100013" indent="-214313">
              <a:buFont typeface="Arial" charset="0"/>
              <a:buChar char="•"/>
              <a:defRPr/>
            </a:pPr>
            <a:r>
              <a:rPr lang="en-US" dirty="0">
                <a:solidFill>
                  <a:prstClr val="black"/>
                </a:solidFill>
                <a:latin typeface="Perpetua"/>
              </a:rPr>
              <a:t>Single dose vs repeat dosing</a:t>
            </a:r>
          </a:p>
          <a:p>
            <a:pPr marL="100013" indent="-214313">
              <a:buFont typeface="Arial" charset="0"/>
              <a:buChar char="•"/>
              <a:defRPr/>
            </a:pPr>
            <a:r>
              <a:rPr lang="en-US" dirty="0">
                <a:solidFill>
                  <a:prstClr val="black"/>
                </a:solidFill>
                <a:latin typeface="Perpetua"/>
              </a:rPr>
              <a:t>Taken with food (3x level)</a:t>
            </a:r>
          </a:p>
          <a:p>
            <a:pPr marL="100013" indent="-214313">
              <a:buFont typeface="Arial" charset="0"/>
              <a:buChar char="•"/>
              <a:defRPr/>
            </a:pPr>
            <a:endParaRPr lang="en-US" dirty="0">
              <a:solidFill>
                <a:prstClr val="black"/>
              </a:solidFill>
              <a:latin typeface="Perpetua"/>
            </a:endParaRPr>
          </a:p>
        </p:txBody>
      </p:sp>
    </p:spTree>
    <p:extLst>
      <p:ext uri="{BB962C8B-B14F-4D97-AF65-F5344CB8AC3E}">
        <p14:creationId xmlns:p14="http://schemas.microsoft.com/office/powerpoint/2010/main" val="888314322"/>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Pharmacology</a:t>
            </a:r>
          </a:p>
        </p:txBody>
      </p:sp>
      <p:sp>
        <p:nvSpPr>
          <p:cNvPr id="3" name="Content Placeholder 2"/>
          <p:cNvSpPr>
            <a:spLocks noGrp="1"/>
          </p:cNvSpPr>
          <p:nvPr>
            <p:ph sz="quarter" idx="1"/>
          </p:nvPr>
        </p:nvSpPr>
        <p:spPr/>
        <p:txBody>
          <a:bodyPr/>
          <a:lstStyle/>
          <a:p>
            <a:pPr lvl="0">
              <a:buClr>
                <a:srgbClr val="4F81BD"/>
              </a:buClr>
            </a:pPr>
            <a:r>
              <a:rPr lang="en-US" sz="2000" dirty="0"/>
              <a:t>Binds selectively to glutamate-gated chloride ion channels in invertebrate nerve and muscle cells</a:t>
            </a:r>
          </a:p>
          <a:p>
            <a:pPr lvl="0">
              <a:buClr>
                <a:srgbClr val="4F81BD"/>
              </a:buClr>
            </a:pPr>
            <a:r>
              <a:rPr lang="en-US" sz="2000" dirty="0"/>
              <a:t>At therapeutic concentrations, the affinity of the drug to animal and human receptors are about 100 times less compared to the targeted helminth</a:t>
            </a:r>
          </a:p>
          <a:p>
            <a:pPr lvl="0">
              <a:buClr>
                <a:srgbClr val="4F81BD"/>
              </a:buClr>
            </a:pPr>
            <a:r>
              <a:rPr lang="en-US" sz="2000" dirty="0"/>
              <a:t>The Blood-Brain-Barrier prevents the entry of the drug in the central nervous system</a:t>
            </a:r>
          </a:p>
          <a:p>
            <a:pPr lvl="0">
              <a:buClr>
                <a:srgbClr val="4F81BD"/>
              </a:buClr>
            </a:pPr>
            <a:r>
              <a:rPr lang="en-US" sz="2000" dirty="0"/>
              <a:t>Ivermectin is highly lipophilic, rapidly absorbed (</a:t>
            </a:r>
            <a:r>
              <a:rPr lang="en-US" sz="2000" dirty="0" err="1"/>
              <a:t>Tmax</a:t>
            </a:r>
            <a:r>
              <a:rPr lang="en-US" sz="2000" dirty="0"/>
              <a:t> = 4 hours), strongly binds to plasma proteins, plasma T ½ 16-28 hours</a:t>
            </a:r>
          </a:p>
          <a:p>
            <a:pPr lvl="0">
              <a:buClr>
                <a:srgbClr val="4F81BD"/>
              </a:buClr>
            </a:pPr>
            <a:r>
              <a:rPr lang="en-US" sz="2000" dirty="0"/>
              <a:t>Prolonged sequestration of the drug in lung tissues at 3 times the plasma concentration</a:t>
            </a:r>
          </a:p>
          <a:p>
            <a:pPr lvl="0">
              <a:buClr>
                <a:srgbClr val="4F81BD"/>
              </a:buClr>
            </a:pPr>
            <a:r>
              <a:rPr lang="en-US" sz="2000" dirty="0"/>
              <a:t>Hepatically metabolized by cytochrome P450 3A4, less than 1%  excreted in the urine</a:t>
            </a:r>
          </a:p>
          <a:p>
            <a:endParaRPr lang="en-US" dirty="0"/>
          </a:p>
        </p:txBody>
      </p:sp>
      <p:sp>
        <p:nvSpPr>
          <p:cNvPr id="4" name="Slide Number Placeholder 3"/>
          <p:cNvSpPr>
            <a:spLocks noGrp="1"/>
          </p:cNvSpPr>
          <p:nvPr>
            <p:ph type="sldNum" sz="quarter" idx="10"/>
          </p:nvPr>
        </p:nvSpPr>
        <p:spPr>
          <a:xfrm>
            <a:off x="0" y="6400800"/>
            <a:ext cx="457200" cy="457200"/>
          </a:xfrm>
          <a:prstGeom prst="ellipse">
            <a:avLst/>
          </a:prstGeom>
          <a:solidFill>
            <a:schemeClr val="bg1"/>
          </a:solidFill>
        </p:spPr>
        <p:txBody>
          <a:bodyPr vert="horz" wrap="none" lIns="0" tIns="0" rIns="0" bIns="0" numCol="1" anchor="ctr" anchorCtr="1" compatLnSpc="1">
            <a:prstTxWarp prst="textNoShape">
              <a:avLst/>
            </a:prstTxWarp>
            <a:noAutofit/>
          </a:bodyPr>
          <a:lstStyle>
            <a:defPPr>
              <a:defRPr lang="en-US"/>
            </a:defPPr>
            <a:lvl1pPr marL="0" algn="ctr" defTabSz="914400" rtl="0" eaLnBrk="1" latinLnBrk="0" hangingPunct="1">
              <a:defRPr sz="1400" b="0" kern="1200">
                <a:solidFill>
                  <a:schemeClr val="tx1"/>
                </a:solidFill>
                <a:latin typeface="Franklin Gothic Book" panose="020B05030201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E2E2351-BF24-4D6D-A19E-E5D326359E49}" type="slidenum">
              <a:rPr lang="en-US" altLang="en-US" smtClean="0"/>
              <a:pPr>
                <a:defRPr/>
              </a:pPr>
              <a:t>11</a:t>
            </a:fld>
            <a:endParaRPr lang="en-US" altLang="en-US"/>
          </a:p>
        </p:txBody>
      </p:sp>
    </p:spTree>
    <p:extLst>
      <p:ext uri="{BB962C8B-B14F-4D97-AF65-F5344CB8AC3E}">
        <p14:creationId xmlns:p14="http://schemas.microsoft.com/office/powerpoint/2010/main" val="1839369946"/>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Pharmacology</a:t>
            </a:r>
          </a:p>
        </p:txBody>
      </p:sp>
      <p:sp>
        <p:nvSpPr>
          <p:cNvPr id="3" name="Content Placeholder 2"/>
          <p:cNvSpPr>
            <a:spLocks noGrp="1"/>
          </p:cNvSpPr>
          <p:nvPr>
            <p:ph sz="quarter" idx="1"/>
          </p:nvPr>
        </p:nvSpPr>
        <p:spPr/>
        <p:txBody>
          <a:bodyPr/>
          <a:lstStyle/>
          <a:p>
            <a:r>
              <a:rPr lang="en-US" dirty="0"/>
              <a:t>200ug/kg  </a:t>
            </a:r>
            <a:r>
              <a:rPr lang="en-US" dirty="0" err="1"/>
              <a:t>Tmax</a:t>
            </a:r>
            <a:r>
              <a:rPr lang="en-US" dirty="0"/>
              <a:t> ~ 60 </a:t>
            </a:r>
            <a:r>
              <a:rPr lang="en-US" dirty="0" err="1"/>
              <a:t>ug</a:t>
            </a:r>
            <a:r>
              <a:rPr lang="en-US" dirty="0"/>
              <a:t>/ml (fasted)</a:t>
            </a:r>
          </a:p>
          <a:p>
            <a:r>
              <a:rPr lang="en-US" dirty="0"/>
              <a:t>200ug/kg  </a:t>
            </a:r>
            <a:r>
              <a:rPr lang="en-US" dirty="0" err="1"/>
              <a:t>Tmax</a:t>
            </a:r>
            <a:r>
              <a:rPr lang="en-US" dirty="0"/>
              <a:t> about 150 </a:t>
            </a:r>
            <a:r>
              <a:rPr lang="en-US" dirty="0" err="1"/>
              <a:t>ug</a:t>
            </a:r>
            <a:r>
              <a:rPr lang="en-US" dirty="0"/>
              <a:t>/ml (with meal)</a:t>
            </a:r>
          </a:p>
          <a:p>
            <a:r>
              <a:rPr lang="en-US" dirty="0"/>
              <a:t>200ug/kg  Lung concentration 180 </a:t>
            </a:r>
            <a:r>
              <a:rPr lang="en-US" dirty="0" err="1"/>
              <a:t>ug</a:t>
            </a:r>
            <a:r>
              <a:rPr lang="en-US" dirty="0"/>
              <a:t>/g tissue (fasted)</a:t>
            </a:r>
          </a:p>
          <a:p>
            <a:r>
              <a:rPr lang="en-US" dirty="0"/>
              <a:t>200ug/kg  Lung concentration 450 </a:t>
            </a:r>
            <a:r>
              <a:rPr lang="en-US" dirty="0" err="1"/>
              <a:t>ug</a:t>
            </a:r>
            <a:r>
              <a:rPr lang="en-US" dirty="0"/>
              <a:t>/g tissue (with meal)</a:t>
            </a:r>
          </a:p>
          <a:p>
            <a:endParaRPr lang="en-US" dirty="0"/>
          </a:p>
          <a:p>
            <a:r>
              <a:rPr lang="en-US" dirty="0"/>
              <a:t>IC</a:t>
            </a:r>
            <a:r>
              <a:rPr lang="en-US" baseline="-25000" dirty="0"/>
              <a:t>50</a:t>
            </a:r>
            <a:r>
              <a:rPr lang="en-US" dirty="0"/>
              <a:t> for alveolar cells 0.41 </a:t>
            </a:r>
            <a:r>
              <a:rPr lang="en-US" dirty="0" err="1"/>
              <a:t>uM</a:t>
            </a:r>
            <a:r>
              <a:rPr lang="en-US" dirty="0"/>
              <a:t> (105 </a:t>
            </a:r>
            <a:r>
              <a:rPr lang="en-US" dirty="0" err="1"/>
              <a:t>ug</a:t>
            </a:r>
            <a:r>
              <a:rPr lang="en-US" dirty="0"/>
              <a:t>/g)</a:t>
            </a:r>
          </a:p>
          <a:p>
            <a:pPr marL="0" indent="0">
              <a:buNone/>
            </a:pPr>
            <a:r>
              <a:rPr lang="en-US" dirty="0"/>
              <a:t>    (</a:t>
            </a:r>
            <a:r>
              <a:rPr lang="en-US" dirty="0" err="1"/>
              <a:t>uM</a:t>
            </a:r>
            <a:r>
              <a:rPr lang="en-US" dirty="0"/>
              <a:t> to ng/ml conversion: 1uM = 750 ng/ml)</a:t>
            </a:r>
          </a:p>
        </p:txBody>
      </p:sp>
      <p:sp>
        <p:nvSpPr>
          <p:cNvPr id="4" name="Slide Number Placeholder 3"/>
          <p:cNvSpPr>
            <a:spLocks noGrp="1"/>
          </p:cNvSpPr>
          <p:nvPr>
            <p:ph type="sldNum" sz="quarter" idx="10"/>
          </p:nvPr>
        </p:nvSpPr>
        <p:spPr>
          <a:xfrm>
            <a:off x="0" y="6400800"/>
            <a:ext cx="457200" cy="457200"/>
          </a:xfrm>
          <a:prstGeom prst="ellipse">
            <a:avLst/>
          </a:prstGeom>
          <a:solidFill>
            <a:schemeClr val="bg1"/>
          </a:solidFill>
        </p:spPr>
        <p:txBody>
          <a:bodyPr vert="horz" wrap="none" lIns="0" tIns="0" rIns="0" bIns="0" numCol="1" anchor="ctr" anchorCtr="1" compatLnSpc="1">
            <a:prstTxWarp prst="textNoShape">
              <a:avLst/>
            </a:prstTxWarp>
            <a:noAutofit/>
          </a:bodyPr>
          <a:lstStyle>
            <a:defPPr>
              <a:defRPr lang="en-US"/>
            </a:defPPr>
            <a:lvl1pPr marL="0" algn="ctr" defTabSz="914400" rtl="0" eaLnBrk="1" latinLnBrk="0" hangingPunct="1">
              <a:defRPr sz="1400" b="0" kern="1200">
                <a:solidFill>
                  <a:schemeClr val="tx1"/>
                </a:solidFill>
                <a:latin typeface="Franklin Gothic Book" panose="020B05030201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E2E2351-BF24-4D6D-A19E-E5D326359E49}" type="slidenum">
              <a:rPr lang="en-US" altLang="en-US" smtClean="0"/>
              <a:pPr>
                <a:defRPr/>
              </a:pPr>
              <a:t>12</a:t>
            </a:fld>
            <a:endParaRPr lang="en-US" altLang="en-US"/>
          </a:p>
        </p:txBody>
      </p:sp>
    </p:spTree>
    <p:extLst>
      <p:ext uri="{BB962C8B-B14F-4D97-AF65-F5344CB8AC3E}">
        <p14:creationId xmlns:p14="http://schemas.microsoft.com/office/powerpoint/2010/main" val="612361624"/>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401B9-6A13-1F4A-AD9D-BA83DA455921}"/>
              </a:ext>
            </a:extLst>
          </p:cNvPr>
          <p:cNvSpPr>
            <a:spLocks noGrp="1"/>
          </p:cNvSpPr>
          <p:nvPr>
            <p:ph type="title"/>
          </p:nvPr>
        </p:nvSpPr>
        <p:spPr/>
        <p:txBody>
          <a:bodyPr>
            <a:normAutofit fontScale="90000"/>
          </a:bodyPr>
          <a:lstStyle/>
          <a:p>
            <a:r>
              <a:rPr lang="en-US" dirty="0"/>
              <a:t>Existing Clinical Trials Evidence Base (Published or Pre-Print)</a:t>
            </a:r>
          </a:p>
        </p:txBody>
      </p:sp>
      <p:sp>
        <p:nvSpPr>
          <p:cNvPr id="3" name="Content Placeholder 2">
            <a:extLst>
              <a:ext uri="{FF2B5EF4-FFF2-40B4-BE49-F238E27FC236}">
                <a16:creationId xmlns:a16="http://schemas.microsoft.com/office/drawing/2014/main" id="{CFA034CA-850A-854A-86AA-CFEA37E6412C}"/>
              </a:ext>
            </a:extLst>
          </p:cNvPr>
          <p:cNvSpPr>
            <a:spLocks noGrp="1"/>
          </p:cNvSpPr>
          <p:nvPr>
            <p:ph idx="1"/>
          </p:nvPr>
        </p:nvSpPr>
        <p:spPr>
          <a:xfrm>
            <a:off x="838200" y="1149178"/>
            <a:ext cx="11011930" cy="5027785"/>
          </a:xfrm>
        </p:spPr>
        <p:txBody>
          <a:bodyPr>
            <a:normAutofit/>
          </a:bodyPr>
          <a:lstStyle/>
          <a:p>
            <a:r>
              <a:rPr lang="en-US" dirty="0"/>
              <a:t>27 controlled trials including over 6,500 patients </a:t>
            </a:r>
          </a:p>
          <a:p>
            <a:pPr lvl="1"/>
            <a:r>
              <a:rPr lang="en-US" dirty="0"/>
              <a:t>16 studies are randomized, controlled trials, including over 2,500 patients</a:t>
            </a:r>
          </a:p>
          <a:p>
            <a:pPr lvl="2"/>
            <a:r>
              <a:rPr lang="en-US" dirty="0"/>
              <a:t>5 double-blind studies, one single blind</a:t>
            </a:r>
          </a:p>
          <a:p>
            <a:pPr lvl="1"/>
            <a:r>
              <a:rPr lang="en-US" dirty="0"/>
              <a:t>11 studies are observational, controlled trials, matched comparison groups</a:t>
            </a:r>
          </a:p>
          <a:p>
            <a:pPr lvl="1"/>
            <a:r>
              <a:rPr lang="en-US" dirty="0"/>
              <a:t>11 of the 27 controlled trials have been published in peer-reviewed journals</a:t>
            </a:r>
          </a:p>
          <a:p>
            <a:pPr lvl="2"/>
            <a:r>
              <a:rPr lang="en-US" dirty="0"/>
              <a:t>WHO consultant -  Dr. Andrew Hill, Senior Research Fellow at University of Liverpool is conducting a systematic review of only RCT’s and only in the treatment of COVID -19 (not prophylaxis – yet)</a:t>
            </a:r>
          </a:p>
          <a:p>
            <a:pPr lvl="2"/>
            <a:r>
              <a:rPr lang="en-US" dirty="0"/>
              <a:t>He has identified 59 active trials, has results from 18 of them as of today, includes over 2,000 patients total (5 of them are unpublished/unposted)</a:t>
            </a:r>
          </a:p>
          <a:p>
            <a:pPr lvl="1"/>
            <a:endParaRPr lang="en-US" dirty="0"/>
          </a:p>
        </p:txBody>
      </p:sp>
    </p:spTree>
    <p:extLst>
      <p:ext uri="{BB962C8B-B14F-4D97-AF65-F5344CB8AC3E}">
        <p14:creationId xmlns:p14="http://schemas.microsoft.com/office/powerpoint/2010/main" val="38378120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9DFD9A2-BF31-498B-8609-27F7E6CA030B}"/>
              </a:ext>
            </a:extLst>
          </p:cNvPr>
          <p:cNvGraphicFramePr>
            <a:graphicFrameLocks noGrp="1"/>
          </p:cNvGraphicFramePr>
          <p:nvPr>
            <p:ph idx="1"/>
          </p:nvPr>
        </p:nvGraphicFramePr>
        <p:xfrm>
          <a:off x="517793" y="1266940"/>
          <a:ext cx="10972800" cy="5591059"/>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1B907483-1577-478D-8760-2B1230ED7A44}"/>
              </a:ext>
            </a:extLst>
          </p:cNvPr>
          <p:cNvSpPr txBox="1"/>
          <p:nvPr/>
        </p:nvSpPr>
        <p:spPr>
          <a:xfrm>
            <a:off x="974637" y="6375"/>
            <a:ext cx="1117428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All randomised clinical trials of ivermectin</a:t>
            </a:r>
          </a:p>
        </p:txBody>
      </p:sp>
      <p:sp>
        <p:nvSpPr>
          <p:cNvPr id="5" name="TextBox 1">
            <a:extLst>
              <a:ext uri="{FF2B5EF4-FFF2-40B4-BE49-F238E27FC236}">
                <a16:creationId xmlns:a16="http://schemas.microsoft.com/office/drawing/2014/main" id="{37C5E6CE-7BDA-484D-B105-2A9CC41FD721}"/>
              </a:ext>
            </a:extLst>
          </p:cNvPr>
          <p:cNvSpPr txBox="1"/>
          <p:nvPr/>
        </p:nvSpPr>
        <p:spPr>
          <a:xfrm rot="16200000">
            <a:off x="-1485393" y="2529483"/>
            <a:ext cx="3705221" cy="521078"/>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Number of patients</a:t>
            </a:r>
          </a:p>
        </p:txBody>
      </p:sp>
    </p:spTree>
    <p:extLst>
      <p:ext uri="{BB962C8B-B14F-4D97-AF65-F5344CB8AC3E}">
        <p14:creationId xmlns:p14="http://schemas.microsoft.com/office/powerpoint/2010/main" val="3931359689"/>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4604F-7380-274D-861B-60995C7C6E6A}"/>
              </a:ext>
            </a:extLst>
          </p:cNvPr>
          <p:cNvSpPr>
            <a:spLocks noGrp="1"/>
          </p:cNvSpPr>
          <p:nvPr>
            <p:ph type="title"/>
          </p:nvPr>
        </p:nvSpPr>
        <p:spPr>
          <a:xfrm>
            <a:off x="838200" y="216504"/>
            <a:ext cx="10515600" cy="558900"/>
          </a:xfrm>
        </p:spPr>
        <p:txBody>
          <a:bodyPr>
            <a:noAutofit/>
          </a:bodyPr>
          <a:lstStyle/>
          <a:p>
            <a:br>
              <a:rPr lang="en-US" sz="3200" dirty="0"/>
            </a:br>
            <a:r>
              <a:rPr lang="en-US" sz="3200" dirty="0"/>
              <a:t>Prophylaxis Trials Data – 3 RCT’s (n=774), 5 OCT’s (n=2,052)</a:t>
            </a:r>
            <a:br>
              <a:rPr lang="en-US" sz="3200" dirty="0"/>
            </a:br>
            <a:endParaRPr lang="en-US" sz="3200" dirty="0"/>
          </a:p>
        </p:txBody>
      </p:sp>
      <p:pic>
        <p:nvPicPr>
          <p:cNvPr id="4" name="Picture 3" descr="Table&#10;&#10;Description automatically generated">
            <a:extLst>
              <a:ext uri="{FF2B5EF4-FFF2-40B4-BE49-F238E27FC236}">
                <a16:creationId xmlns:a16="http://schemas.microsoft.com/office/drawing/2014/main" id="{E31A9870-88DE-EC4B-AD3D-9FD1B15EF48A}"/>
              </a:ext>
            </a:extLst>
          </p:cNvPr>
          <p:cNvPicPr>
            <a:picLocks noChangeAspect="1"/>
          </p:cNvPicPr>
          <p:nvPr/>
        </p:nvPicPr>
        <p:blipFill>
          <a:blip r:embed="rId2"/>
          <a:stretch>
            <a:fillRect/>
          </a:stretch>
        </p:blipFill>
        <p:spPr>
          <a:xfrm>
            <a:off x="2817340" y="665374"/>
            <a:ext cx="5638114" cy="5527252"/>
          </a:xfrm>
          <a:prstGeom prst="rect">
            <a:avLst/>
          </a:prstGeom>
        </p:spPr>
      </p:pic>
    </p:spTree>
    <p:extLst>
      <p:ext uri="{BB962C8B-B14F-4D97-AF65-F5344CB8AC3E}">
        <p14:creationId xmlns:p14="http://schemas.microsoft.com/office/powerpoint/2010/main" val="3952630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32828E8-D3EF-4844-8047-E6B111B91D30}"/>
              </a:ext>
            </a:extLst>
          </p:cNvPr>
          <p:cNvSpPr txBox="1">
            <a:spLocks/>
          </p:cNvSpPr>
          <p:nvPr/>
        </p:nvSpPr>
        <p:spPr>
          <a:xfrm>
            <a:off x="595184" y="681037"/>
            <a:ext cx="10515600" cy="558900"/>
          </a:xfrm>
          <a:prstGeom prst="rect">
            <a:avLst/>
          </a:prstGeom>
        </p:spPr>
        <p:txBody>
          <a:bodyPr vert="horz" lIns="91440" tIns="45720" rIns="91440" bIns="45720" rtlCol="0" anchor="ctr">
            <a:normAutofit fontScale="90000" lnSpcReduction="20000"/>
          </a:bodyPr>
          <a:lstStyle>
            <a:lvl1pPr marL="0" marR="0" indent="0" algn="l" defTabSz="914400" rtl="0" eaLnBrk="1" fontAlgn="auto" latinLnBrk="0" hangingPunct="1">
              <a:lnSpc>
                <a:spcPct val="90000"/>
              </a:lnSpc>
              <a:spcBef>
                <a:spcPct val="0"/>
              </a:spcBef>
              <a:spcAft>
                <a:spcPts val="0"/>
              </a:spcAft>
              <a:buClrTx/>
              <a:buSzTx/>
              <a:buFontTx/>
              <a:buNone/>
              <a:tabLst/>
              <a:defRPr sz="4400" b="1" kern="1200">
                <a:solidFill>
                  <a:srgbClr val="218CA7"/>
                </a:solidFill>
                <a:latin typeface="+mn-lt"/>
                <a:ea typeface="+mj-ea"/>
                <a:cs typeface="+mj-cs"/>
              </a:defRPr>
            </a:lvl1pPr>
          </a:lstStyle>
          <a:p>
            <a:r>
              <a:rPr lang="en-US" dirty="0"/>
              <a:t>Meta-Analysis of Ivermectin Prophylaxis Studies</a:t>
            </a:r>
          </a:p>
        </p:txBody>
      </p:sp>
      <p:pic>
        <p:nvPicPr>
          <p:cNvPr id="6" name="Content Placeholder 5" descr="Graphical user interface, table&#10;&#10;Description automatically generated with medium confidence">
            <a:extLst>
              <a:ext uri="{FF2B5EF4-FFF2-40B4-BE49-F238E27FC236}">
                <a16:creationId xmlns:a16="http://schemas.microsoft.com/office/drawing/2014/main" id="{47B61A98-6777-E04E-AB8D-7F6C16825C60}"/>
              </a:ext>
            </a:extLst>
          </p:cNvPr>
          <p:cNvPicPr>
            <a:picLocks noGrp="1" noChangeAspect="1"/>
          </p:cNvPicPr>
          <p:nvPr>
            <p:ph idx="1"/>
          </p:nvPr>
        </p:nvPicPr>
        <p:blipFill>
          <a:blip r:embed="rId2"/>
          <a:stretch>
            <a:fillRect/>
          </a:stretch>
        </p:blipFill>
        <p:spPr>
          <a:xfrm>
            <a:off x="524385" y="1594021"/>
            <a:ext cx="11143229" cy="3904735"/>
          </a:xfrm>
        </p:spPr>
      </p:pic>
    </p:spTree>
    <p:extLst>
      <p:ext uri="{BB962C8B-B14F-4D97-AF65-F5344CB8AC3E}">
        <p14:creationId xmlns:p14="http://schemas.microsoft.com/office/powerpoint/2010/main" val="29615953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1C97B-9D0A-6242-9B49-6B43BCBC688E}"/>
              </a:ext>
            </a:extLst>
          </p:cNvPr>
          <p:cNvSpPr>
            <a:spLocks noGrp="1"/>
          </p:cNvSpPr>
          <p:nvPr>
            <p:ph type="title"/>
          </p:nvPr>
        </p:nvSpPr>
        <p:spPr>
          <a:xfrm>
            <a:off x="333632" y="121140"/>
            <a:ext cx="11858368" cy="558900"/>
          </a:xfrm>
        </p:spPr>
        <p:txBody>
          <a:bodyPr>
            <a:normAutofit fontScale="90000"/>
          </a:bodyPr>
          <a:lstStyle/>
          <a:p>
            <a:r>
              <a:rPr lang="en-US" sz="3200" dirty="0"/>
              <a:t>Mild-Moderate Illness Trials -6 RCT’s (n=742 pts), 4 Case series (n=3,394)</a:t>
            </a:r>
          </a:p>
        </p:txBody>
      </p:sp>
      <p:pic>
        <p:nvPicPr>
          <p:cNvPr id="25" name="Content Placeholder 24" descr="Table&#10;&#10;Description automatically generated">
            <a:extLst>
              <a:ext uri="{FF2B5EF4-FFF2-40B4-BE49-F238E27FC236}">
                <a16:creationId xmlns:a16="http://schemas.microsoft.com/office/drawing/2014/main" id="{9B743F10-C279-564C-A78F-9C9AB132710D}"/>
              </a:ext>
            </a:extLst>
          </p:cNvPr>
          <p:cNvPicPr>
            <a:picLocks noGrp="1" noChangeAspect="1"/>
          </p:cNvPicPr>
          <p:nvPr>
            <p:ph idx="1"/>
          </p:nvPr>
        </p:nvPicPr>
        <p:blipFill>
          <a:blip r:embed="rId2"/>
          <a:stretch>
            <a:fillRect/>
          </a:stretch>
        </p:blipFill>
        <p:spPr>
          <a:xfrm>
            <a:off x="3039763" y="680040"/>
            <a:ext cx="4955456" cy="5497919"/>
          </a:xfrm>
        </p:spPr>
      </p:pic>
    </p:spTree>
    <p:extLst>
      <p:ext uri="{BB962C8B-B14F-4D97-AF65-F5344CB8AC3E}">
        <p14:creationId xmlns:p14="http://schemas.microsoft.com/office/powerpoint/2010/main" val="38378947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B7C36EA6-CC36-924C-8F56-A6D9486F6D1F}"/>
              </a:ext>
            </a:extLst>
          </p:cNvPr>
          <p:cNvGraphicFramePr>
            <a:graphicFrameLocks noGrp="1"/>
          </p:cNvGraphicFramePr>
          <p:nvPr>
            <p:ph idx="1"/>
          </p:nvPr>
        </p:nvGraphicFramePr>
        <p:xfrm>
          <a:off x="10923" y="1235017"/>
          <a:ext cx="12191999" cy="4119384"/>
        </p:xfrm>
        <a:graphic>
          <a:graphicData uri="http://schemas.openxmlformats.org/drawingml/2006/table">
            <a:tbl>
              <a:tblPr firstRow="1" bandRow="1">
                <a:tableStyleId>{F2DE63D5-997A-4646-A377-4702673A728D}</a:tableStyleId>
              </a:tblPr>
              <a:tblGrid>
                <a:gridCol w="1465242">
                  <a:extLst>
                    <a:ext uri="{9D8B030D-6E8A-4147-A177-3AD203B41FA5}">
                      <a16:colId xmlns:a16="http://schemas.microsoft.com/office/drawing/2014/main" val="1079863232"/>
                    </a:ext>
                  </a:extLst>
                </a:gridCol>
                <a:gridCol w="1939065">
                  <a:extLst>
                    <a:ext uri="{9D8B030D-6E8A-4147-A177-3AD203B41FA5}">
                      <a16:colId xmlns:a16="http://schemas.microsoft.com/office/drawing/2014/main" val="1374549674"/>
                    </a:ext>
                  </a:extLst>
                </a:gridCol>
                <a:gridCol w="1578122">
                  <a:extLst>
                    <a:ext uri="{9D8B030D-6E8A-4147-A177-3AD203B41FA5}">
                      <a16:colId xmlns:a16="http://schemas.microsoft.com/office/drawing/2014/main" val="4015237625"/>
                    </a:ext>
                  </a:extLst>
                </a:gridCol>
                <a:gridCol w="1656024">
                  <a:extLst>
                    <a:ext uri="{9D8B030D-6E8A-4147-A177-3AD203B41FA5}">
                      <a16:colId xmlns:a16="http://schemas.microsoft.com/office/drawing/2014/main" val="208594916"/>
                    </a:ext>
                  </a:extLst>
                </a:gridCol>
                <a:gridCol w="1792737">
                  <a:extLst>
                    <a:ext uri="{9D8B030D-6E8A-4147-A177-3AD203B41FA5}">
                      <a16:colId xmlns:a16="http://schemas.microsoft.com/office/drawing/2014/main" val="4151395416"/>
                    </a:ext>
                  </a:extLst>
                </a:gridCol>
                <a:gridCol w="1893399">
                  <a:extLst>
                    <a:ext uri="{9D8B030D-6E8A-4147-A177-3AD203B41FA5}">
                      <a16:colId xmlns:a16="http://schemas.microsoft.com/office/drawing/2014/main" val="1137952492"/>
                    </a:ext>
                  </a:extLst>
                </a:gridCol>
                <a:gridCol w="1867410">
                  <a:extLst>
                    <a:ext uri="{9D8B030D-6E8A-4147-A177-3AD203B41FA5}">
                      <a16:colId xmlns:a16="http://schemas.microsoft.com/office/drawing/2014/main" val="2677051247"/>
                    </a:ext>
                  </a:extLst>
                </a:gridCol>
              </a:tblGrid>
              <a:tr h="600968">
                <a:tc>
                  <a:txBody>
                    <a:bodyPr/>
                    <a:lstStyle/>
                    <a:p>
                      <a:r>
                        <a:rPr lang="en-US" sz="1600" dirty="0">
                          <a:solidFill>
                            <a:schemeClr val="tx1"/>
                          </a:solidFill>
                          <a:latin typeface="Arial" panose="020B0604020202020204" pitchFamily="34" charset="0"/>
                          <a:cs typeface="Arial" panose="020B0604020202020204" pitchFamily="34" charset="0"/>
                        </a:rPr>
                        <a:t>Study </a:t>
                      </a:r>
                    </a:p>
                  </a:txBody>
                  <a:tcPr>
                    <a:solidFill>
                      <a:schemeClr val="bg1"/>
                    </a:solidFill>
                  </a:tcPr>
                </a:tc>
                <a:tc>
                  <a:txBody>
                    <a:bodyPr/>
                    <a:lstStyle/>
                    <a:p>
                      <a:r>
                        <a:rPr lang="en-US" sz="1600" dirty="0">
                          <a:solidFill>
                            <a:schemeClr val="tx1"/>
                          </a:solidFill>
                          <a:latin typeface="Arial" panose="020B0604020202020204" pitchFamily="34" charset="0"/>
                          <a:cs typeface="Arial" panose="020B0604020202020204" pitchFamily="34" charset="0"/>
                        </a:rPr>
                        <a:t>Country (n)</a:t>
                      </a:r>
                    </a:p>
                  </a:txBody>
                  <a:tcPr>
                    <a:solidFill>
                      <a:schemeClr val="bg1"/>
                    </a:solidFill>
                  </a:tcPr>
                </a:tc>
                <a:tc>
                  <a:txBody>
                    <a:bodyPr/>
                    <a:lstStyle/>
                    <a:p>
                      <a:r>
                        <a:rPr lang="en-US" sz="1600" dirty="0">
                          <a:solidFill>
                            <a:schemeClr val="tx1"/>
                          </a:solidFill>
                          <a:latin typeface="Arial" panose="020B0604020202020204" pitchFamily="34" charset="0"/>
                          <a:cs typeface="Arial" panose="020B0604020202020204" pitchFamily="34" charset="0"/>
                        </a:rPr>
                        <a:t>Daily dose</a:t>
                      </a:r>
                    </a:p>
                  </a:txBody>
                  <a:tcPr>
                    <a:solidFill>
                      <a:schemeClr val="bg1"/>
                    </a:solidFill>
                  </a:tcPr>
                </a:tc>
                <a:tc>
                  <a:txBody>
                    <a:bodyPr/>
                    <a:lstStyle/>
                    <a:p>
                      <a:r>
                        <a:rPr lang="en-US" sz="1600" dirty="0">
                          <a:solidFill>
                            <a:schemeClr val="tx1"/>
                          </a:solidFill>
                          <a:latin typeface="Arial" panose="020B0604020202020204" pitchFamily="34" charset="0"/>
                          <a:cs typeface="Arial" panose="020B0604020202020204" pitchFamily="34" charset="0"/>
                        </a:rPr>
                        <a:t>Duration</a:t>
                      </a:r>
                    </a:p>
                  </a:txBody>
                  <a:tcPr>
                    <a:solidFill>
                      <a:schemeClr val="bg1"/>
                    </a:solidFill>
                  </a:tcPr>
                </a:tc>
                <a:tc>
                  <a:txBody>
                    <a:bodyPr/>
                    <a:lstStyle/>
                    <a:p>
                      <a:r>
                        <a:rPr lang="en-US" sz="1600" dirty="0">
                          <a:solidFill>
                            <a:schemeClr val="tx1"/>
                          </a:solidFill>
                          <a:latin typeface="Arial" panose="020B0604020202020204" pitchFamily="34" charset="0"/>
                          <a:cs typeface="Arial" panose="020B0604020202020204" pitchFamily="34" charset="0"/>
                        </a:rPr>
                        <a:t>Viral load endpoint  </a:t>
                      </a:r>
                    </a:p>
                  </a:txBody>
                  <a:tcPr>
                    <a:solidFill>
                      <a:schemeClr val="bg1"/>
                    </a:solidFill>
                  </a:tcPr>
                </a:tc>
                <a:tc>
                  <a:txBody>
                    <a:bodyPr/>
                    <a:lstStyle/>
                    <a:p>
                      <a:r>
                        <a:rPr lang="en-US" sz="1600" dirty="0">
                          <a:solidFill>
                            <a:schemeClr val="tx1"/>
                          </a:solidFill>
                          <a:latin typeface="Arial" panose="020B0604020202020204" pitchFamily="34" charset="0"/>
                          <a:cs typeface="Arial" panose="020B0604020202020204" pitchFamily="34" charset="0"/>
                        </a:rPr>
                        <a:t>Result </a:t>
                      </a:r>
                    </a:p>
                    <a:p>
                      <a:r>
                        <a:rPr lang="en-US" sz="1600" dirty="0">
                          <a:solidFill>
                            <a:schemeClr val="tx1"/>
                          </a:solidFill>
                          <a:latin typeface="Arial" panose="020B0604020202020204" pitchFamily="34" charset="0"/>
                          <a:cs typeface="Arial" panose="020B0604020202020204" pitchFamily="34" charset="0"/>
                        </a:rPr>
                        <a:t>IVA vs Control</a:t>
                      </a:r>
                    </a:p>
                  </a:txBody>
                  <a:tcPr>
                    <a:solidFill>
                      <a:schemeClr val="bg1"/>
                    </a:solidFill>
                  </a:tcPr>
                </a:tc>
                <a:tc>
                  <a:txBody>
                    <a:bodyPr/>
                    <a:lstStyle/>
                    <a:p>
                      <a:r>
                        <a:rPr lang="en-US" sz="1600" b="1" dirty="0">
                          <a:solidFill>
                            <a:schemeClr val="tx1"/>
                          </a:solidFill>
                          <a:latin typeface="Arial" panose="020B0604020202020204" pitchFamily="34" charset="0"/>
                          <a:cs typeface="Arial" panose="020B0604020202020204" pitchFamily="34" charset="0"/>
                        </a:rPr>
                        <a:t>P value </a:t>
                      </a:r>
                    </a:p>
                  </a:txBody>
                  <a:tcPr>
                    <a:solidFill>
                      <a:schemeClr val="bg1"/>
                    </a:solidFill>
                  </a:tcPr>
                </a:tc>
                <a:extLst>
                  <a:ext uri="{0D108BD9-81ED-4DB2-BD59-A6C34878D82A}">
                    <a16:rowId xmlns:a16="http://schemas.microsoft.com/office/drawing/2014/main" val="119372626"/>
                  </a:ext>
                </a:extLst>
              </a:tr>
              <a:tr h="600968">
                <a:tc>
                  <a:txBody>
                    <a:bodyPr/>
                    <a:lstStyle/>
                    <a:p>
                      <a:r>
                        <a:rPr lang="en-US" sz="1600" dirty="0">
                          <a:solidFill>
                            <a:schemeClr val="tx1"/>
                          </a:solidFill>
                          <a:latin typeface="Arial" panose="020B0604020202020204" pitchFamily="34" charset="0"/>
                          <a:cs typeface="Arial" panose="020B0604020202020204" pitchFamily="34" charset="0"/>
                        </a:rPr>
                        <a:t>Mahmud et al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Arial" panose="020B0604020202020204" pitchFamily="34" charset="0"/>
                          <a:cs typeface="Arial" panose="020B0604020202020204" pitchFamily="34" charset="0"/>
                        </a:rPr>
                        <a:t>Bangladesh,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Arial" panose="020B0604020202020204" pitchFamily="34" charset="0"/>
                          <a:cs typeface="Arial" panose="020B0604020202020204" pitchFamily="34" charset="0"/>
                        </a:rPr>
                        <a:t>n=363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Arial" panose="020B0604020202020204" pitchFamily="34" charset="0"/>
                          <a:cs typeface="Arial" panose="020B0604020202020204" pitchFamily="34" charset="0"/>
                        </a:rPr>
                        <a:t>12 mg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Arial" panose="020B0604020202020204" pitchFamily="34" charset="0"/>
                          <a:cs typeface="Arial" panose="020B0604020202020204" pitchFamily="34" charset="0"/>
                        </a:rPr>
                        <a:t>1 day (DB)</a:t>
                      </a:r>
                    </a:p>
                  </a:txBody>
                  <a:tcPr/>
                </a:tc>
                <a:tc>
                  <a:txBody>
                    <a:bodyPr/>
                    <a:lstStyle/>
                    <a:p>
                      <a:r>
                        <a:rPr lang="en-US" sz="1600" dirty="0">
                          <a:solidFill>
                            <a:schemeClr val="tx1"/>
                          </a:solidFill>
                          <a:latin typeface="Arial" panose="020B0604020202020204" pitchFamily="34" charset="0"/>
                          <a:cs typeface="Arial" panose="020B0604020202020204" pitchFamily="34" charset="0"/>
                        </a:rPr>
                        <a:t>Detectable </a:t>
                      </a:r>
                    </a:p>
                    <a:p>
                      <a:r>
                        <a:rPr lang="en-US" sz="1600" dirty="0">
                          <a:solidFill>
                            <a:schemeClr val="tx1"/>
                          </a:solidFill>
                          <a:latin typeface="Arial" panose="020B0604020202020204" pitchFamily="34" charset="0"/>
                          <a:cs typeface="Arial" panose="020B0604020202020204" pitchFamily="34" charset="0"/>
                        </a:rPr>
                        <a:t>Day 14</a:t>
                      </a:r>
                    </a:p>
                  </a:txBody>
                  <a:tcPr/>
                </a:tc>
                <a:tc>
                  <a:txBody>
                    <a:bodyPr/>
                    <a:lstStyle/>
                    <a:p>
                      <a:r>
                        <a:rPr lang="en-US" sz="1600" dirty="0">
                          <a:solidFill>
                            <a:schemeClr val="tx1"/>
                          </a:solidFill>
                          <a:latin typeface="Arial" panose="020B0604020202020204" pitchFamily="34" charset="0"/>
                          <a:cs typeface="Arial" panose="020B0604020202020204" pitchFamily="34" charset="0"/>
                        </a:rPr>
                        <a:t>8% vs 20%</a:t>
                      </a:r>
                    </a:p>
                  </a:txBody>
                  <a:tcPr/>
                </a:tc>
                <a:tc>
                  <a:txBody>
                    <a:bodyPr/>
                    <a:lstStyle/>
                    <a:p>
                      <a:r>
                        <a:rPr lang="en-US" sz="1600" dirty="0">
                          <a:solidFill>
                            <a:schemeClr val="tx1"/>
                          </a:solidFill>
                          <a:latin typeface="Arial" panose="020B0604020202020204" pitchFamily="34" charset="0"/>
                          <a:cs typeface="Arial" panose="020B0604020202020204" pitchFamily="34" charset="0"/>
                        </a:rPr>
                        <a:t>p &lt; 0.001</a:t>
                      </a:r>
                    </a:p>
                  </a:txBody>
                  <a:tcPr/>
                </a:tc>
                <a:extLst>
                  <a:ext uri="{0D108BD9-81ED-4DB2-BD59-A6C34878D82A}">
                    <a16:rowId xmlns:a16="http://schemas.microsoft.com/office/drawing/2014/main" val="918945536"/>
                  </a:ext>
                </a:extLst>
              </a:tr>
              <a:tr h="600968">
                <a:tc>
                  <a:txBody>
                    <a:bodyPr/>
                    <a:lstStyle/>
                    <a:p>
                      <a:r>
                        <a:rPr lang="en-US" sz="1600" dirty="0">
                          <a:solidFill>
                            <a:schemeClr val="tx1"/>
                          </a:solidFill>
                          <a:latin typeface="Arial" panose="020B0604020202020204" pitchFamily="34" charset="0"/>
                          <a:cs typeface="Arial" panose="020B0604020202020204" pitchFamily="34" charset="0"/>
                        </a:rPr>
                        <a:t>Asghar et al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Arial" panose="020B0604020202020204" pitchFamily="34" charset="0"/>
                          <a:cs typeface="Arial" panose="020B0604020202020204" pitchFamily="34" charset="0"/>
                        </a:rPr>
                        <a:t>Pakistan,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Arial" panose="020B0604020202020204" pitchFamily="34" charset="0"/>
                          <a:cs typeface="Arial" panose="020B0604020202020204" pitchFamily="34" charset="0"/>
                        </a:rPr>
                        <a:t>n=103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Arial" panose="020B0604020202020204" pitchFamily="34" charset="0"/>
                          <a:cs typeface="Arial" panose="020B0604020202020204" pitchFamily="34" charset="0"/>
                        </a:rPr>
                        <a:t>0.2 mg/kg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Arial" panose="020B0604020202020204" pitchFamily="34" charset="0"/>
                          <a:cs typeface="Arial" panose="020B0604020202020204" pitchFamily="34" charset="0"/>
                        </a:rPr>
                        <a:t>1 day</a:t>
                      </a:r>
                    </a:p>
                  </a:txBody>
                  <a:tcPr/>
                </a:tc>
                <a:tc>
                  <a:txBody>
                    <a:bodyPr/>
                    <a:lstStyle/>
                    <a:p>
                      <a:r>
                        <a:rPr lang="en-US" sz="1600" dirty="0">
                          <a:solidFill>
                            <a:schemeClr val="tx1"/>
                          </a:solidFill>
                          <a:latin typeface="Arial" panose="020B0604020202020204" pitchFamily="34" charset="0"/>
                          <a:cs typeface="Arial" panose="020B0604020202020204" pitchFamily="34" charset="0"/>
                        </a:rPr>
                        <a:t>Undetectable</a:t>
                      </a:r>
                    </a:p>
                    <a:p>
                      <a:r>
                        <a:rPr lang="en-US" sz="1600" dirty="0">
                          <a:solidFill>
                            <a:schemeClr val="tx1"/>
                          </a:solidFill>
                          <a:latin typeface="Arial" panose="020B0604020202020204" pitchFamily="34" charset="0"/>
                          <a:cs typeface="Arial" panose="020B0604020202020204" pitchFamily="34" charset="0"/>
                        </a:rPr>
                        <a:t>Day 7</a:t>
                      </a:r>
                    </a:p>
                  </a:txBody>
                  <a:tcPr/>
                </a:tc>
                <a:tc>
                  <a:txBody>
                    <a:bodyPr/>
                    <a:lstStyle/>
                    <a:p>
                      <a:r>
                        <a:rPr lang="en-US" sz="1600" dirty="0">
                          <a:solidFill>
                            <a:schemeClr val="tx1"/>
                          </a:solidFill>
                          <a:latin typeface="Arial" panose="020B0604020202020204" pitchFamily="34" charset="0"/>
                          <a:cs typeface="Arial" panose="020B0604020202020204" pitchFamily="34" charset="0"/>
                        </a:rPr>
                        <a:t>90% vs 44%</a:t>
                      </a:r>
                    </a:p>
                  </a:txBody>
                  <a:tcPr/>
                </a:tc>
                <a:tc>
                  <a:txBody>
                    <a:bodyPr/>
                    <a:lstStyle/>
                    <a:p>
                      <a:r>
                        <a:rPr lang="en-US" sz="1600" dirty="0">
                          <a:solidFill>
                            <a:schemeClr val="tx1"/>
                          </a:solidFill>
                          <a:latin typeface="Arial" panose="020B0604020202020204" pitchFamily="34" charset="0"/>
                          <a:cs typeface="Arial" panose="020B0604020202020204" pitchFamily="34" charset="0"/>
                        </a:rPr>
                        <a:t>p &lt; 0.001</a:t>
                      </a:r>
                    </a:p>
                  </a:txBody>
                  <a:tcPr/>
                </a:tc>
                <a:extLst>
                  <a:ext uri="{0D108BD9-81ED-4DB2-BD59-A6C34878D82A}">
                    <a16:rowId xmlns:a16="http://schemas.microsoft.com/office/drawing/2014/main" val="2305224383"/>
                  </a:ext>
                </a:extLst>
              </a:tr>
              <a:tr h="475216">
                <a:tc>
                  <a:txBody>
                    <a:bodyPr/>
                    <a:lstStyle/>
                    <a:p>
                      <a:r>
                        <a:rPr lang="en-US" sz="1600" dirty="0">
                          <a:solidFill>
                            <a:schemeClr val="tx1"/>
                          </a:solidFill>
                          <a:latin typeface="Arial" panose="020B0604020202020204" pitchFamily="34" charset="0"/>
                          <a:cs typeface="Arial" panose="020B0604020202020204" pitchFamily="34" charset="0"/>
                        </a:rPr>
                        <a:t>Chowdhury </a:t>
                      </a:r>
                    </a:p>
                  </a:txBody>
                  <a:tcPr/>
                </a:tc>
                <a:tc>
                  <a:txBody>
                    <a:bodyPr/>
                    <a:lstStyle/>
                    <a:p>
                      <a:r>
                        <a:rPr lang="en-US" sz="1600" dirty="0">
                          <a:solidFill>
                            <a:schemeClr val="tx1"/>
                          </a:solidFill>
                          <a:latin typeface="Arial" panose="020B0604020202020204" pitchFamily="34" charset="0"/>
                          <a:cs typeface="Arial" panose="020B0604020202020204" pitchFamily="34" charset="0"/>
                        </a:rPr>
                        <a:t>Bangladesh, </a:t>
                      </a:r>
                    </a:p>
                    <a:p>
                      <a:r>
                        <a:rPr lang="en-US" sz="1600" dirty="0">
                          <a:solidFill>
                            <a:schemeClr val="tx1"/>
                          </a:solidFill>
                          <a:latin typeface="Arial" panose="020B0604020202020204" pitchFamily="34" charset="0"/>
                          <a:cs typeface="Arial" panose="020B0604020202020204" pitchFamily="34" charset="0"/>
                        </a:rPr>
                        <a:t>n=112  </a:t>
                      </a:r>
                    </a:p>
                  </a:txBody>
                  <a:tcPr/>
                </a:tc>
                <a:tc>
                  <a:txBody>
                    <a:bodyPr/>
                    <a:lstStyle/>
                    <a:p>
                      <a:r>
                        <a:rPr lang="en-US" sz="1600" dirty="0">
                          <a:solidFill>
                            <a:schemeClr val="tx1"/>
                          </a:solidFill>
                          <a:latin typeface="Arial" panose="020B0604020202020204" pitchFamily="34" charset="0"/>
                          <a:cs typeface="Arial" panose="020B0604020202020204" pitchFamily="34" charset="0"/>
                        </a:rPr>
                        <a:t>0.2 mg/kg</a:t>
                      </a:r>
                    </a:p>
                  </a:txBody>
                  <a:tcPr/>
                </a:tc>
                <a:tc>
                  <a:txBody>
                    <a:bodyPr/>
                    <a:lstStyle/>
                    <a:p>
                      <a:r>
                        <a:rPr lang="en-US" sz="1600" dirty="0">
                          <a:solidFill>
                            <a:schemeClr val="tx1"/>
                          </a:solidFill>
                          <a:latin typeface="Arial" panose="020B0604020202020204" pitchFamily="34" charset="0"/>
                          <a:cs typeface="Arial" panose="020B0604020202020204" pitchFamily="34" charset="0"/>
                        </a:rPr>
                        <a:t>1 day (DB)</a:t>
                      </a:r>
                    </a:p>
                  </a:txBody>
                  <a:tcPr/>
                </a:tc>
                <a:tc>
                  <a:txBody>
                    <a:bodyPr/>
                    <a:lstStyle/>
                    <a:p>
                      <a:r>
                        <a:rPr lang="en-US" sz="1600" dirty="0">
                          <a:solidFill>
                            <a:schemeClr val="tx1"/>
                          </a:solidFill>
                          <a:latin typeface="Arial" panose="020B0604020202020204" pitchFamily="34" charset="0"/>
                          <a:cs typeface="Arial" panose="020B0604020202020204" pitchFamily="34" charset="0"/>
                        </a:rPr>
                        <a:t>Time to PCR neg</a:t>
                      </a:r>
                    </a:p>
                  </a:txBody>
                  <a:tcPr/>
                </a:tc>
                <a:tc>
                  <a:txBody>
                    <a:bodyPr/>
                    <a:lstStyle/>
                    <a:p>
                      <a:r>
                        <a:rPr lang="en-US" sz="1600" dirty="0">
                          <a:solidFill>
                            <a:schemeClr val="tx1"/>
                          </a:solidFill>
                          <a:latin typeface="Arial" panose="020B0604020202020204" pitchFamily="34" charset="0"/>
                          <a:cs typeface="Arial" panose="020B0604020202020204" pitchFamily="34" charset="0"/>
                        </a:rPr>
                        <a:t>9 vs 9.3 days</a:t>
                      </a:r>
                    </a:p>
                  </a:txBody>
                  <a:tcPr/>
                </a:tc>
                <a:tc>
                  <a:txBody>
                    <a:bodyPr/>
                    <a:lstStyle/>
                    <a:p>
                      <a:r>
                        <a:rPr lang="en-US" sz="1600" dirty="0">
                          <a:solidFill>
                            <a:schemeClr val="tx1"/>
                          </a:solidFill>
                          <a:latin typeface="Arial" panose="020B0604020202020204" pitchFamily="34" charset="0"/>
                          <a:cs typeface="Arial" panose="020B0604020202020204" pitchFamily="34" charset="0"/>
                        </a:rPr>
                        <a:t>p = </a:t>
                      </a:r>
                      <a:r>
                        <a:rPr lang="en-US" sz="1600" dirty="0" err="1">
                          <a:solidFill>
                            <a:schemeClr val="tx1"/>
                          </a:solidFill>
                          <a:latin typeface="Arial" panose="020B0604020202020204" pitchFamily="34" charset="0"/>
                          <a:cs typeface="Arial" panose="020B0604020202020204" pitchFamily="34" charset="0"/>
                        </a:rPr>
                        <a:t>n.s</a:t>
                      </a:r>
                      <a:r>
                        <a:rPr lang="en-US" sz="1600" dirty="0">
                          <a:solidFill>
                            <a:schemeClr val="tx1"/>
                          </a:solidFill>
                          <a:latin typeface="Arial" panose="020B0604020202020204" pitchFamily="34" charset="0"/>
                          <a:cs typeface="Arial" panose="020B0604020202020204" pitchFamily="34" charset="0"/>
                        </a:rPr>
                        <a:t>.</a:t>
                      </a:r>
                    </a:p>
                  </a:txBody>
                  <a:tcPr/>
                </a:tc>
                <a:extLst>
                  <a:ext uri="{0D108BD9-81ED-4DB2-BD59-A6C34878D82A}">
                    <a16:rowId xmlns:a16="http://schemas.microsoft.com/office/drawing/2014/main" val="936666190"/>
                  </a:ext>
                </a:extLst>
              </a:tr>
              <a:tr h="567713">
                <a:tc>
                  <a:txBody>
                    <a:bodyPr/>
                    <a:lstStyle/>
                    <a:p>
                      <a:r>
                        <a:rPr lang="en-US" sz="1600" dirty="0" err="1">
                          <a:solidFill>
                            <a:schemeClr val="tx1"/>
                          </a:solidFill>
                          <a:latin typeface="Arial" panose="020B0604020202020204" pitchFamily="34" charset="0"/>
                          <a:cs typeface="Arial" panose="020B0604020202020204" pitchFamily="34" charset="0"/>
                        </a:rPr>
                        <a:t>Podder</a:t>
                      </a:r>
                      <a:r>
                        <a:rPr lang="en-US" sz="1600" dirty="0">
                          <a:solidFill>
                            <a:schemeClr val="tx1"/>
                          </a:solidFill>
                          <a:latin typeface="Arial" panose="020B0604020202020204" pitchFamily="34" charset="0"/>
                          <a:cs typeface="Arial" panose="020B0604020202020204" pitchFamily="34" charset="0"/>
                        </a:rPr>
                        <a:t> et al </a:t>
                      </a:r>
                    </a:p>
                  </a:txBody>
                  <a:tcPr/>
                </a:tc>
                <a:tc>
                  <a:txBody>
                    <a:bodyPr/>
                    <a:lstStyle/>
                    <a:p>
                      <a:r>
                        <a:rPr lang="en-US" sz="1600" dirty="0">
                          <a:solidFill>
                            <a:schemeClr val="tx1"/>
                          </a:solidFill>
                          <a:latin typeface="Arial" panose="020B0604020202020204" pitchFamily="34" charset="0"/>
                          <a:cs typeface="Arial" panose="020B0604020202020204" pitchFamily="34" charset="0"/>
                        </a:rPr>
                        <a:t>Bangladesh, </a:t>
                      </a:r>
                    </a:p>
                    <a:p>
                      <a:r>
                        <a:rPr lang="en-US" sz="1600" dirty="0">
                          <a:solidFill>
                            <a:schemeClr val="tx1"/>
                          </a:solidFill>
                          <a:latin typeface="Arial" panose="020B0604020202020204" pitchFamily="34" charset="0"/>
                          <a:cs typeface="Arial" panose="020B0604020202020204" pitchFamily="34" charset="0"/>
                        </a:rPr>
                        <a:t>n=62 </a:t>
                      </a:r>
                    </a:p>
                  </a:txBody>
                  <a:tcPr/>
                </a:tc>
                <a:tc>
                  <a:txBody>
                    <a:bodyPr/>
                    <a:lstStyle/>
                    <a:p>
                      <a:r>
                        <a:rPr lang="en-US" sz="1600" dirty="0">
                          <a:solidFill>
                            <a:schemeClr val="tx1"/>
                          </a:solidFill>
                          <a:latin typeface="Arial" panose="020B0604020202020204" pitchFamily="34" charset="0"/>
                          <a:cs typeface="Arial" panose="020B0604020202020204" pitchFamily="34" charset="0"/>
                        </a:rPr>
                        <a:t>0.2 mg/kg</a:t>
                      </a:r>
                    </a:p>
                  </a:txBody>
                  <a:tcPr/>
                </a:tc>
                <a:tc>
                  <a:txBody>
                    <a:bodyPr/>
                    <a:lstStyle/>
                    <a:p>
                      <a:r>
                        <a:rPr lang="en-US" sz="1600" dirty="0">
                          <a:solidFill>
                            <a:schemeClr val="tx1"/>
                          </a:solidFill>
                          <a:latin typeface="Arial" panose="020B0604020202020204" pitchFamily="34" charset="0"/>
                          <a:cs typeface="Arial" panose="020B0604020202020204" pitchFamily="34" charset="0"/>
                        </a:rPr>
                        <a:t>1 day (OL)</a:t>
                      </a:r>
                    </a:p>
                  </a:txBody>
                  <a:tcPr/>
                </a:tc>
                <a:tc>
                  <a:txBody>
                    <a:bodyPr/>
                    <a:lstStyle/>
                    <a:p>
                      <a:r>
                        <a:rPr lang="en-US" sz="1600" dirty="0">
                          <a:solidFill>
                            <a:schemeClr val="tx1"/>
                          </a:solidFill>
                          <a:latin typeface="Arial" panose="020B0604020202020204" pitchFamily="34" charset="0"/>
                          <a:cs typeface="Arial" panose="020B0604020202020204" pitchFamily="34" charset="0"/>
                        </a:rPr>
                        <a:t>Day 10 PCR neg </a:t>
                      </a:r>
                    </a:p>
                  </a:txBody>
                  <a:tcPr/>
                </a:tc>
                <a:tc>
                  <a:txBody>
                    <a:bodyPr/>
                    <a:lstStyle/>
                    <a:p>
                      <a:r>
                        <a:rPr lang="en-US" sz="1600" dirty="0">
                          <a:solidFill>
                            <a:schemeClr val="tx1"/>
                          </a:solidFill>
                          <a:latin typeface="Arial" panose="020B0604020202020204" pitchFamily="34" charset="0"/>
                          <a:cs typeface="Arial" panose="020B0604020202020204" pitchFamily="34" charset="0"/>
                        </a:rPr>
                        <a:t>90% vs 95%</a:t>
                      </a:r>
                    </a:p>
                  </a:txBody>
                  <a:tcPr/>
                </a:tc>
                <a:tc>
                  <a:txBody>
                    <a:bodyPr/>
                    <a:lstStyle/>
                    <a:p>
                      <a:r>
                        <a:rPr lang="en-US" sz="1600" dirty="0">
                          <a:solidFill>
                            <a:schemeClr val="tx1"/>
                          </a:solidFill>
                          <a:latin typeface="Arial" panose="020B0604020202020204" pitchFamily="34" charset="0"/>
                          <a:cs typeface="Arial" panose="020B0604020202020204" pitchFamily="34" charset="0"/>
                        </a:rPr>
                        <a:t>p = </a:t>
                      </a:r>
                      <a:r>
                        <a:rPr lang="en-US" sz="1600" dirty="0" err="1">
                          <a:solidFill>
                            <a:schemeClr val="tx1"/>
                          </a:solidFill>
                          <a:latin typeface="Arial" panose="020B0604020202020204" pitchFamily="34" charset="0"/>
                          <a:cs typeface="Arial" panose="020B0604020202020204" pitchFamily="34" charset="0"/>
                        </a:rPr>
                        <a:t>n.s</a:t>
                      </a:r>
                      <a:r>
                        <a:rPr lang="en-US" sz="1600" dirty="0">
                          <a:solidFill>
                            <a:schemeClr val="tx1"/>
                          </a:solidFill>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1804789522"/>
                  </a:ext>
                </a:extLst>
              </a:tr>
              <a:tr h="289560">
                <a:tc>
                  <a:txBody>
                    <a:bodyPr/>
                    <a:lstStyle/>
                    <a:p>
                      <a:r>
                        <a:rPr lang="en-US" sz="1600" dirty="0" err="1">
                          <a:solidFill>
                            <a:schemeClr val="tx1"/>
                          </a:solidFill>
                          <a:latin typeface="Arial" panose="020B0604020202020204" pitchFamily="34" charset="0"/>
                          <a:cs typeface="Arial" panose="020B0604020202020204" pitchFamily="34" charset="0"/>
                        </a:rPr>
                        <a:t>Raad</a:t>
                      </a:r>
                      <a:r>
                        <a:rPr lang="en-US" sz="1600" dirty="0">
                          <a:solidFill>
                            <a:schemeClr val="tx1"/>
                          </a:solidFill>
                          <a:latin typeface="Arial" panose="020B0604020202020204" pitchFamily="34" charset="0"/>
                          <a:cs typeface="Arial" panose="020B0604020202020204" pitchFamily="34" charset="0"/>
                        </a:rPr>
                        <a:t> et al </a:t>
                      </a:r>
                    </a:p>
                  </a:txBody>
                  <a:tcPr/>
                </a:tc>
                <a:tc>
                  <a:txBody>
                    <a:bodyPr/>
                    <a:lstStyle/>
                    <a:p>
                      <a:r>
                        <a:rPr lang="en-US" sz="1600" dirty="0">
                          <a:solidFill>
                            <a:schemeClr val="tx1"/>
                          </a:solidFill>
                          <a:latin typeface="Arial" panose="020B0604020202020204" pitchFamily="34" charset="0"/>
                          <a:cs typeface="Arial" panose="020B0604020202020204" pitchFamily="34" charset="0"/>
                        </a:rPr>
                        <a:t>Lebanon, </a:t>
                      </a:r>
                    </a:p>
                    <a:p>
                      <a:r>
                        <a:rPr lang="en-US" sz="1600" dirty="0">
                          <a:solidFill>
                            <a:schemeClr val="tx1"/>
                          </a:solidFill>
                          <a:latin typeface="Arial" panose="020B0604020202020204" pitchFamily="34" charset="0"/>
                          <a:cs typeface="Arial" panose="020B0604020202020204" pitchFamily="34" charset="0"/>
                        </a:rPr>
                        <a:t>n=100 </a:t>
                      </a:r>
                    </a:p>
                  </a:txBody>
                  <a:tcPr/>
                </a:tc>
                <a:tc>
                  <a:txBody>
                    <a:bodyPr/>
                    <a:lstStyle/>
                    <a:p>
                      <a:r>
                        <a:rPr lang="en-US" sz="1600" dirty="0">
                          <a:solidFill>
                            <a:schemeClr val="tx1"/>
                          </a:solidFill>
                          <a:latin typeface="Arial" panose="020B0604020202020204" pitchFamily="34" charset="0"/>
                          <a:cs typeface="Arial" panose="020B0604020202020204" pitchFamily="34" charset="0"/>
                        </a:rPr>
                        <a:t>0.2 mg/kg</a:t>
                      </a:r>
                    </a:p>
                  </a:txBody>
                  <a:tcPr/>
                </a:tc>
                <a:tc>
                  <a:txBody>
                    <a:bodyPr/>
                    <a:lstStyle/>
                    <a:p>
                      <a:r>
                        <a:rPr lang="en-US" sz="1600" dirty="0">
                          <a:solidFill>
                            <a:schemeClr val="tx1"/>
                          </a:solidFill>
                          <a:latin typeface="Arial" panose="020B0604020202020204" pitchFamily="34" charset="0"/>
                          <a:cs typeface="Arial" panose="020B0604020202020204" pitchFamily="34" charset="0"/>
                        </a:rPr>
                        <a:t>1 day</a:t>
                      </a:r>
                    </a:p>
                  </a:txBody>
                  <a:tcPr/>
                </a:tc>
                <a:tc>
                  <a:txBody>
                    <a:bodyPr/>
                    <a:lstStyle/>
                    <a:p>
                      <a:r>
                        <a:rPr lang="en-US" sz="1600" dirty="0">
                          <a:solidFill>
                            <a:schemeClr val="tx1"/>
                          </a:solidFill>
                          <a:latin typeface="Arial" panose="020B0604020202020204" pitchFamily="34" charset="0"/>
                          <a:cs typeface="Arial" panose="020B0604020202020204" pitchFamily="34" charset="0"/>
                        </a:rPr>
                        <a:t>Day 3</a:t>
                      </a:r>
                    </a:p>
                  </a:txBody>
                  <a:tcPr/>
                </a:tc>
                <a:tc>
                  <a:txBody>
                    <a:bodyPr/>
                    <a:lstStyle/>
                    <a:p>
                      <a:r>
                        <a:rPr lang="en-US" sz="1600" dirty="0">
                          <a:solidFill>
                            <a:schemeClr val="tx1"/>
                          </a:solidFill>
                          <a:latin typeface="Arial" panose="020B0604020202020204" pitchFamily="34" charset="0"/>
                          <a:cs typeface="Arial" panose="020B0604020202020204" pitchFamily="34" charset="0"/>
                        </a:rPr>
                        <a:t>Ct values</a:t>
                      </a:r>
                    </a:p>
                  </a:txBody>
                  <a:tcPr/>
                </a:tc>
                <a:tc>
                  <a:txBody>
                    <a:bodyPr/>
                    <a:lstStyle/>
                    <a:p>
                      <a:r>
                        <a:rPr lang="en-US" sz="1600" dirty="0">
                          <a:solidFill>
                            <a:schemeClr val="tx1"/>
                          </a:solidFill>
                          <a:latin typeface="Arial" panose="020B0604020202020204" pitchFamily="34" charset="0"/>
                          <a:cs typeface="Arial" panose="020B0604020202020204" pitchFamily="34" charset="0"/>
                        </a:rPr>
                        <a:t>p = 0.01 </a:t>
                      </a:r>
                    </a:p>
                  </a:txBody>
                  <a:tcPr/>
                </a:tc>
                <a:extLst>
                  <a:ext uri="{0D108BD9-81ED-4DB2-BD59-A6C34878D82A}">
                    <a16:rowId xmlns:a16="http://schemas.microsoft.com/office/drawing/2014/main" val="508746157"/>
                  </a:ext>
                </a:extLst>
              </a:tr>
              <a:tr h="289560">
                <a:tc>
                  <a:txBody>
                    <a:bodyPr/>
                    <a:lstStyle/>
                    <a:p>
                      <a:r>
                        <a:rPr lang="en-US" sz="1600" dirty="0">
                          <a:solidFill>
                            <a:schemeClr val="tx1"/>
                          </a:solidFill>
                          <a:latin typeface="Arial" panose="020B0604020202020204" pitchFamily="34" charset="0"/>
                          <a:cs typeface="Arial" panose="020B0604020202020204" pitchFamily="34" charset="0"/>
                        </a:rPr>
                        <a:t>Mohan et al</a:t>
                      </a:r>
                    </a:p>
                  </a:txBody>
                  <a:tcPr/>
                </a:tc>
                <a:tc>
                  <a:txBody>
                    <a:bodyPr/>
                    <a:lstStyle/>
                    <a:p>
                      <a:r>
                        <a:rPr lang="en-US" sz="1600" dirty="0">
                          <a:solidFill>
                            <a:schemeClr val="tx1"/>
                          </a:solidFill>
                          <a:latin typeface="Arial" panose="020B0604020202020204" pitchFamily="34" charset="0"/>
                          <a:cs typeface="Arial" panose="020B0604020202020204" pitchFamily="34" charset="0"/>
                        </a:rPr>
                        <a:t>India, </a:t>
                      </a:r>
                    </a:p>
                    <a:p>
                      <a:r>
                        <a:rPr lang="en-US" sz="1600" dirty="0">
                          <a:solidFill>
                            <a:schemeClr val="tx1"/>
                          </a:solidFill>
                          <a:latin typeface="Arial" panose="020B0604020202020204" pitchFamily="34" charset="0"/>
                          <a:cs typeface="Arial" panose="020B0604020202020204" pitchFamily="34" charset="0"/>
                        </a:rPr>
                        <a:t>n=157</a:t>
                      </a:r>
                    </a:p>
                  </a:txBody>
                  <a:tcPr/>
                </a:tc>
                <a:tc>
                  <a:txBody>
                    <a:bodyPr/>
                    <a:lstStyle/>
                    <a:p>
                      <a:r>
                        <a:rPr lang="en-US" sz="1600" dirty="0">
                          <a:solidFill>
                            <a:schemeClr val="tx1"/>
                          </a:solidFill>
                          <a:latin typeface="Arial" panose="020B0604020202020204" pitchFamily="34" charset="0"/>
                          <a:cs typeface="Arial" panose="020B0604020202020204" pitchFamily="34" charset="0"/>
                        </a:rPr>
                        <a:t>0.2 – 0.4mg/kg</a:t>
                      </a:r>
                    </a:p>
                    <a:p>
                      <a:r>
                        <a:rPr lang="en-US" sz="1600" dirty="0">
                          <a:solidFill>
                            <a:schemeClr val="tx1"/>
                          </a:solidFill>
                          <a:latin typeface="Arial" panose="020B0604020202020204" pitchFamily="34" charset="0"/>
                          <a:cs typeface="Arial" panose="020B0604020202020204" pitchFamily="34" charset="0"/>
                        </a:rPr>
                        <a:t>Elixir</a:t>
                      </a:r>
                    </a:p>
                  </a:txBody>
                  <a:tcPr/>
                </a:tc>
                <a:tc>
                  <a:txBody>
                    <a:bodyPr/>
                    <a:lstStyle/>
                    <a:p>
                      <a:r>
                        <a:rPr lang="en-US" sz="1600" dirty="0">
                          <a:solidFill>
                            <a:schemeClr val="tx1"/>
                          </a:solidFill>
                          <a:latin typeface="Arial" panose="020B0604020202020204" pitchFamily="34" charset="0"/>
                          <a:cs typeface="Arial" panose="020B0604020202020204" pitchFamily="34" charset="0"/>
                        </a:rPr>
                        <a:t>1 day</a:t>
                      </a:r>
                    </a:p>
                  </a:txBody>
                  <a:tcPr/>
                </a:tc>
                <a:tc>
                  <a:txBody>
                    <a:bodyPr/>
                    <a:lstStyle/>
                    <a:p>
                      <a:r>
                        <a:rPr lang="en-US" sz="1600" dirty="0">
                          <a:solidFill>
                            <a:schemeClr val="tx1"/>
                          </a:solidFill>
                          <a:latin typeface="Arial" panose="020B0604020202020204" pitchFamily="34" charset="0"/>
                          <a:cs typeface="Arial" panose="020B0604020202020204" pitchFamily="34" charset="0"/>
                        </a:rPr>
                        <a:t>Undetectable </a:t>
                      </a:r>
                    </a:p>
                    <a:p>
                      <a:r>
                        <a:rPr lang="en-US" sz="1600" dirty="0">
                          <a:solidFill>
                            <a:schemeClr val="tx1"/>
                          </a:solidFill>
                          <a:latin typeface="Arial" panose="020B0604020202020204" pitchFamily="34" charset="0"/>
                          <a:cs typeface="Arial" panose="020B0604020202020204" pitchFamily="34" charset="0"/>
                        </a:rPr>
                        <a:t>Day 5</a:t>
                      </a:r>
                    </a:p>
                  </a:txBody>
                  <a:tcPr/>
                </a:tc>
                <a:tc>
                  <a:txBody>
                    <a:bodyPr/>
                    <a:lstStyle/>
                    <a:p>
                      <a:r>
                        <a:rPr lang="en-US" sz="1600" dirty="0">
                          <a:solidFill>
                            <a:schemeClr val="tx1"/>
                          </a:solidFill>
                          <a:latin typeface="Arial" panose="020B0604020202020204" pitchFamily="34" charset="0"/>
                          <a:cs typeface="Arial" panose="020B0604020202020204" pitchFamily="34" charset="0"/>
                        </a:rPr>
                        <a:t>48% vs 31%</a:t>
                      </a:r>
                    </a:p>
                  </a:txBody>
                  <a:tcPr/>
                </a:tc>
                <a:tc>
                  <a:txBody>
                    <a:bodyPr/>
                    <a:lstStyle/>
                    <a:p>
                      <a:r>
                        <a:rPr lang="en-US" sz="1600" dirty="0">
                          <a:solidFill>
                            <a:schemeClr val="tx1"/>
                          </a:solidFill>
                          <a:latin typeface="Arial" panose="020B0604020202020204" pitchFamily="34" charset="0"/>
                          <a:cs typeface="Arial" panose="020B0604020202020204" pitchFamily="34" charset="0"/>
                        </a:rPr>
                        <a:t>p = </a:t>
                      </a:r>
                      <a:r>
                        <a:rPr lang="en-US" sz="1600" dirty="0" err="1">
                          <a:solidFill>
                            <a:schemeClr val="tx1"/>
                          </a:solidFill>
                          <a:latin typeface="Arial" panose="020B0604020202020204" pitchFamily="34" charset="0"/>
                          <a:cs typeface="Arial" panose="020B0604020202020204" pitchFamily="34" charset="0"/>
                        </a:rPr>
                        <a:t>n.s</a:t>
                      </a:r>
                      <a:r>
                        <a:rPr lang="en-US" sz="1600" dirty="0">
                          <a:solidFill>
                            <a:schemeClr val="tx1"/>
                          </a:solidFill>
                          <a:latin typeface="Arial" panose="020B0604020202020204" pitchFamily="34" charset="0"/>
                          <a:cs typeface="Arial" panose="020B0604020202020204" pitchFamily="34" charset="0"/>
                        </a:rPr>
                        <a:t>.</a:t>
                      </a:r>
                    </a:p>
                  </a:txBody>
                  <a:tcPr/>
                </a:tc>
                <a:extLst>
                  <a:ext uri="{0D108BD9-81ED-4DB2-BD59-A6C34878D82A}">
                    <a16:rowId xmlns:a16="http://schemas.microsoft.com/office/drawing/2014/main" val="3582680698"/>
                  </a:ext>
                </a:extLst>
              </a:tr>
            </a:tbl>
          </a:graphicData>
        </a:graphic>
      </p:graphicFrame>
      <p:sp>
        <p:nvSpPr>
          <p:cNvPr id="3" name="Title 2">
            <a:extLst>
              <a:ext uri="{FF2B5EF4-FFF2-40B4-BE49-F238E27FC236}">
                <a16:creationId xmlns:a16="http://schemas.microsoft.com/office/drawing/2014/main" id="{BA20446F-6A20-5441-BE9D-64A707911B50}"/>
              </a:ext>
            </a:extLst>
          </p:cNvPr>
          <p:cNvSpPr>
            <a:spLocks noGrp="1"/>
          </p:cNvSpPr>
          <p:nvPr>
            <p:ph type="title"/>
          </p:nvPr>
        </p:nvSpPr>
        <p:spPr>
          <a:xfrm>
            <a:off x="783021" y="-79528"/>
            <a:ext cx="10515600" cy="1325563"/>
          </a:xfrm>
        </p:spPr>
        <p:txBody>
          <a:bodyPr>
            <a:normAutofit/>
          </a:bodyPr>
          <a:lstStyle/>
          <a:p>
            <a:r>
              <a:rPr lang="en-US" dirty="0"/>
              <a:t>Effects of Ivermectin on viral clearance</a:t>
            </a:r>
            <a:br>
              <a:rPr lang="en-US" dirty="0"/>
            </a:br>
            <a:r>
              <a:rPr lang="en-US" dirty="0"/>
              <a:t>in randomized trials – dosing on Day 1 only</a:t>
            </a:r>
          </a:p>
        </p:txBody>
      </p:sp>
    </p:spTree>
    <p:extLst>
      <p:ext uri="{BB962C8B-B14F-4D97-AF65-F5344CB8AC3E}">
        <p14:creationId xmlns:p14="http://schemas.microsoft.com/office/powerpoint/2010/main" val="27381305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B7C36EA6-CC36-924C-8F56-A6D9486F6D1F}"/>
              </a:ext>
            </a:extLst>
          </p:cNvPr>
          <p:cNvGraphicFramePr>
            <a:graphicFrameLocks noGrp="1"/>
          </p:cNvGraphicFramePr>
          <p:nvPr>
            <p:ph idx="1"/>
          </p:nvPr>
        </p:nvGraphicFramePr>
        <p:xfrm>
          <a:off x="32957" y="1455352"/>
          <a:ext cx="12191999" cy="4053840"/>
        </p:xfrm>
        <a:graphic>
          <a:graphicData uri="http://schemas.openxmlformats.org/drawingml/2006/table">
            <a:tbl>
              <a:tblPr firstRow="1" bandRow="1">
                <a:tableStyleId>{F2DE63D5-997A-4646-A377-4702673A728D}</a:tableStyleId>
              </a:tblPr>
              <a:tblGrid>
                <a:gridCol w="1597540">
                  <a:extLst>
                    <a:ext uri="{9D8B030D-6E8A-4147-A177-3AD203B41FA5}">
                      <a16:colId xmlns:a16="http://schemas.microsoft.com/office/drawing/2014/main" val="1079863232"/>
                    </a:ext>
                  </a:extLst>
                </a:gridCol>
                <a:gridCol w="1806767">
                  <a:extLst>
                    <a:ext uri="{9D8B030D-6E8A-4147-A177-3AD203B41FA5}">
                      <a16:colId xmlns:a16="http://schemas.microsoft.com/office/drawing/2014/main" val="1374549674"/>
                    </a:ext>
                  </a:extLst>
                </a:gridCol>
                <a:gridCol w="1578122">
                  <a:extLst>
                    <a:ext uri="{9D8B030D-6E8A-4147-A177-3AD203B41FA5}">
                      <a16:colId xmlns:a16="http://schemas.microsoft.com/office/drawing/2014/main" val="4015237625"/>
                    </a:ext>
                  </a:extLst>
                </a:gridCol>
                <a:gridCol w="1656024">
                  <a:extLst>
                    <a:ext uri="{9D8B030D-6E8A-4147-A177-3AD203B41FA5}">
                      <a16:colId xmlns:a16="http://schemas.microsoft.com/office/drawing/2014/main" val="208594916"/>
                    </a:ext>
                  </a:extLst>
                </a:gridCol>
                <a:gridCol w="1792737">
                  <a:extLst>
                    <a:ext uri="{9D8B030D-6E8A-4147-A177-3AD203B41FA5}">
                      <a16:colId xmlns:a16="http://schemas.microsoft.com/office/drawing/2014/main" val="4151395416"/>
                    </a:ext>
                  </a:extLst>
                </a:gridCol>
                <a:gridCol w="1893399">
                  <a:extLst>
                    <a:ext uri="{9D8B030D-6E8A-4147-A177-3AD203B41FA5}">
                      <a16:colId xmlns:a16="http://schemas.microsoft.com/office/drawing/2014/main" val="1137952492"/>
                    </a:ext>
                  </a:extLst>
                </a:gridCol>
                <a:gridCol w="1867410">
                  <a:extLst>
                    <a:ext uri="{9D8B030D-6E8A-4147-A177-3AD203B41FA5}">
                      <a16:colId xmlns:a16="http://schemas.microsoft.com/office/drawing/2014/main" val="2677051247"/>
                    </a:ext>
                  </a:extLst>
                </a:gridCol>
              </a:tblGrid>
              <a:tr h="567992">
                <a:tc>
                  <a:txBody>
                    <a:bodyPr/>
                    <a:lstStyle/>
                    <a:p>
                      <a:r>
                        <a:rPr lang="en-US" sz="1600" dirty="0">
                          <a:solidFill>
                            <a:schemeClr val="tx1"/>
                          </a:solidFill>
                          <a:latin typeface="Arial" panose="020B0604020202020204" pitchFamily="34" charset="0"/>
                          <a:cs typeface="Arial" panose="020B0604020202020204" pitchFamily="34" charset="0"/>
                        </a:rPr>
                        <a:t>Study </a:t>
                      </a:r>
                    </a:p>
                  </a:txBody>
                  <a:tcPr>
                    <a:solidFill>
                      <a:schemeClr val="bg1"/>
                    </a:solidFill>
                  </a:tcPr>
                </a:tc>
                <a:tc>
                  <a:txBody>
                    <a:bodyPr/>
                    <a:lstStyle/>
                    <a:p>
                      <a:r>
                        <a:rPr lang="en-US" sz="1600" dirty="0">
                          <a:solidFill>
                            <a:schemeClr val="tx1"/>
                          </a:solidFill>
                          <a:latin typeface="Arial" panose="020B0604020202020204" pitchFamily="34" charset="0"/>
                          <a:cs typeface="Arial" panose="020B0604020202020204" pitchFamily="34" charset="0"/>
                        </a:rPr>
                        <a:t>Country (n)</a:t>
                      </a:r>
                    </a:p>
                  </a:txBody>
                  <a:tcPr>
                    <a:solidFill>
                      <a:schemeClr val="bg1"/>
                    </a:solidFill>
                  </a:tcPr>
                </a:tc>
                <a:tc>
                  <a:txBody>
                    <a:bodyPr/>
                    <a:lstStyle/>
                    <a:p>
                      <a:r>
                        <a:rPr lang="en-US" sz="1600" dirty="0">
                          <a:solidFill>
                            <a:schemeClr val="tx1"/>
                          </a:solidFill>
                          <a:latin typeface="Arial" panose="020B0604020202020204" pitchFamily="34" charset="0"/>
                          <a:cs typeface="Arial" panose="020B0604020202020204" pitchFamily="34" charset="0"/>
                        </a:rPr>
                        <a:t>Daily dose</a:t>
                      </a:r>
                    </a:p>
                  </a:txBody>
                  <a:tcPr>
                    <a:solidFill>
                      <a:schemeClr val="bg1"/>
                    </a:solidFill>
                  </a:tcPr>
                </a:tc>
                <a:tc>
                  <a:txBody>
                    <a:bodyPr/>
                    <a:lstStyle/>
                    <a:p>
                      <a:r>
                        <a:rPr lang="en-US" sz="1600" dirty="0">
                          <a:solidFill>
                            <a:schemeClr val="tx1"/>
                          </a:solidFill>
                          <a:latin typeface="Arial" panose="020B0604020202020204" pitchFamily="34" charset="0"/>
                          <a:cs typeface="Arial" panose="020B0604020202020204" pitchFamily="34" charset="0"/>
                        </a:rPr>
                        <a:t>Duration</a:t>
                      </a:r>
                    </a:p>
                  </a:txBody>
                  <a:tcPr>
                    <a:solidFill>
                      <a:schemeClr val="bg1"/>
                    </a:solidFill>
                  </a:tcPr>
                </a:tc>
                <a:tc>
                  <a:txBody>
                    <a:bodyPr/>
                    <a:lstStyle/>
                    <a:p>
                      <a:r>
                        <a:rPr lang="en-US" sz="1600" dirty="0">
                          <a:solidFill>
                            <a:schemeClr val="tx1"/>
                          </a:solidFill>
                          <a:latin typeface="Arial" panose="020B0604020202020204" pitchFamily="34" charset="0"/>
                          <a:cs typeface="Arial" panose="020B0604020202020204" pitchFamily="34" charset="0"/>
                        </a:rPr>
                        <a:t>Viral load endpoint  </a:t>
                      </a:r>
                    </a:p>
                  </a:txBody>
                  <a:tcPr>
                    <a:solidFill>
                      <a:schemeClr val="bg1"/>
                    </a:solidFill>
                  </a:tcPr>
                </a:tc>
                <a:tc>
                  <a:txBody>
                    <a:bodyPr/>
                    <a:lstStyle/>
                    <a:p>
                      <a:r>
                        <a:rPr lang="en-US" sz="1600" dirty="0">
                          <a:solidFill>
                            <a:schemeClr val="tx1"/>
                          </a:solidFill>
                          <a:latin typeface="Arial" panose="020B0604020202020204" pitchFamily="34" charset="0"/>
                          <a:cs typeface="Arial" panose="020B0604020202020204" pitchFamily="34" charset="0"/>
                        </a:rPr>
                        <a:t>Result </a:t>
                      </a:r>
                    </a:p>
                    <a:p>
                      <a:r>
                        <a:rPr lang="en-US" sz="1600" dirty="0">
                          <a:solidFill>
                            <a:schemeClr val="tx1"/>
                          </a:solidFill>
                          <a:latin typeface="Arial" panose="020B0604020202020204" pitchFamily="34" charset="0"/>
                          <a:cs typeface="Arial" panose="020B0604020202020204" pitchFamily="34" charset="0"/>
                        </a:rPr>
                        <a:t>IVA vs Control</a:t>
                      </a:r>
                    </a:p>
                  </a:txBody>
                  <a:tcPr>
                    <a:solidFill>
                      <a:schemeClr val="bg1"/>
                    </a:solidFill>
                  </a:tcPr>
                </a:tc>
                <a:tc>
                  <a:txBody>
                    <a:bodyPr/>
                    <a:lstStyle/>
                    <a:p>
                      <a:r>
                        <a:rPr lang="en-US" sz="1600" b="1" dirty="0">
                          <a:solidFill>
                            <a:schemeClr val="tx1"/>
                          </a:solidFill>
                          <a:latin typeface="Arial" panose="020B0604020202020204" pitchFamily="34" charset="0"/>
                          <a:cs typeface="Arial" panose="020B0604020202020204" pitchFamily="34" charset="0"/>
                        </a:rPr>
                        <a:t>P value </a:t>
                      </a:r>
                    </a:p>
                  </a:txBody>
                  <a:tcPr>
                    <a:solidFill>
                      <a:schemeClr val="bg1"/>
                    </a:solidFill>
                  </a:tcPr>
                </a:tc>
                <a:extLst>
                  <a:ext uri="{0D108BD9-81ED-4DB2-BD59-A6C34878D82A}">
                    <a16:rowId xmlns:a16="http://schemas.microsoft.com/office/drawing/2014/main" val="119372626"/>
                  </a:ext>
                </a:extLst>
              </a:tr>
              <a:tr h="547074">
                <a:tc>
                  <a:txBody>
                    <a:bodyPr/>
                    <a:lstStyle/>
                    <a:p>
                      <a:r>
                        <a:rPr lang="en-US" sz="1600" dirty="0" err="1">
                          <a:solidFill>
                            <a:schemeClr val="tx1"/>
                          </a:solidFill>
                          <a:latin typeface="Arial" panose="020B0604020202020204" pitchFamily="34" charset="0"/>
                          <a:cs typeface="Arial" panose="020B0604020202020204" pitchFamily="34" charset="0"/>
                        </a:rPr>
                        <a:t>Elgazzar</a:t>
                      </a:r>
                      <a:r>
                        <a:rPr lang="en-US" sz="1600" dirty="0">
                          <a:solidFill>
                            <a:schemeClr val="tx1"/>
                          </a:solidFill>
                          <a:latin typeface="Arial" panose="020B0604020202020204" pitchFamily="34" charset="0"/>
                          <a:cs typeface="Arial" panose="020B0604020202020204" pitchFamily="34" charset="0"/>
                        </a:rPr>
                        <a:t> et al</a:t>
                      </a:r>
                    </a:p>
                    <a:p>
                      <a:r>
                        <a:rPr lang="en-US" sz="1600" dirty="0">
                          <a:solidFill>
                            <a:schemeClr val="tx1"/>
                          </a:solidFill>
                          <a:latin typeface="Arial" panose="020B0604020202020204" pitchFamily="34" charset="0"/>
                          <a:cs typeface="Arial" panose="020B0604020202020204" pitchFamily="34" charset="0"/>
                        </a:rPr>
                        <a:t>Mild / moderate </a:t>
                      </a:r>
                    </a:p>
                  </a:txBody>
                  <a:tcPr/>
                </a:tc>
                <a:tc>
                  <a:txBody>
                    <a:bodyPr/>
                    <a:lstStyle/>
                    <a:p>
                      <a:r>
                        <a:rPr lang="en-US" sz="1600" dirty="0">
                          <a:solidFill>
                            <a:schemeClr val="tx1"/>
                          </a:solidFill>
                          <a:latin typeface="Arial" panose="020B0604020202020204" pitchFamily="34" charset="0"/>
                          <a:cs typeface="Arial" panose="020B0604020202020204" pitchFamily="34" charset="0"/>
                        </a:rPr>
                        <a:t>Egypt, </a:t>
                      </a:r>
                    </a:p>
                    <a:p>
                      <a:r>
                        <a:rPr lang="en-US" sz="1600" dirty="0">
                          <a:solidFill>
                            <a:schemeClr val="tx1"/>
                          </a:solidFill>
                          <a:latin typeface="Arial" panose="020B0604020202020204" pitchFamily="34" charset="0"/>
                          <a:cs typeface="Arial" panose="020B0604020202020204" pitchFamily="34" charset="0"/>
                        </a:rPr>
                        <a:t>n=200</a:t>
                      </a:r>
                    </a:p>
                  </a:txBody>
                  <a:tcPr/>
                </a:tc>
                <a:tc>
                  <a:txBody>
                    <a:bodyPr/>
                    <a:lstStyle/>
                    <a:p>
                      <a:r>
                        <a:rPr lang="en-US" sz="1600" dirty="0">
                          <a:latin typeface="Arial" panose="020B0604020202020204" pitchFamily="34" charset="0"/>
                          <a:cs typeface="Arial" panose="020B0604020202020204" pitchFamily="34" charset="0"/>
                        </a:rPr>
                        <a:t>0.4 mg/kg</a:t>
                      </a:r>
                      <a:endParaRPr lang="en-US" sz="1600" dirty="0">
                        <a:solidFill>
                          <a:schemeClr val="tx1"/>
                        </a:solidFill>
                        <a:latin typeface="Arial" panose="020B0604020202020204" pitchFamily="34" charset="0"/>
                        <a:cs typeface="Arial" panose="020B0604020202020204" pitchFamily="34" charset="0"/>
                      </a:endParaRPr>
                    </a:p>
                  </a:txBody>
                  <a:tcPr/>
                </a:tc>
                <a:tc>
                  <a:txBody>
                    <a:bodyPr/>
                    <a:lstStyle/>
                    <a:p>
                      <a:r>
                        <a:rPr lang="en-US" sz="1600" dirty="0">
                          <a:solidFill>
                            <a:schemeClr val="tx1"/>
                          </a:solidFill>
                          <a:latin typeface="Arial" panose="020B0604020202020204" pitchFamily="34" charset="0"/>
                          <a:cs typeface="Arial" panose="020B0604020202020204" pitchFamily="34" charset="0"/>
                        </a:rPr>
                        <a:t>5 days (OL)</a:t>
                      </a:r>
                    </a:p>
                  </a:txBody>
                  <a:tcPr/>
                </a:tc>
                <a:tc>
                  <a:txBody>
                    <a:bodyPr/>
                    <a:lstStyle/>
                    <a:p>
                      <a:r>
                        <a:rPr lang="en-US" sz="1600" dirty="0">
                          <a:solidFill>
                            <a:schemeClr val="tx1"/>
                          </a:solidFill>
                          <a:latin typeface="Arial" panose="020B0604020202020204" pitchFamily="34" charset="0"/>
                          <a:cs typeface="Arial" panose="020B0604020202020204" pitchFamily="34" charset="0"/>
                        </a:rPr>
                        <a:t>Days detectable</a:t>
                      </a:r>
                    </a:p>
                  </a:txBody>
                  <a:tcPr/>
                </a:tc>
                <a:tc>
                  <a:txBody>
                    <a:bodyPr/>
                    <a:lstStyle/>
                    <a:p>
                      <a:r>
                        <a:rPr lang="en-US" sz="1600" dirty="0">
                          <a:solidFill>
                            <a:schemeClr val="tx1"/>
                          </a:solidFill>
                          <a:latin typeface="Arial" panose="020B0604020202020204" pitchFamily="34" charset="0"/>
                          <a:cs typeface="Arial" panose="020B0604020202020204" pitchFamily="34" charset="0"/>
                        </a:rPr>
                        <a:t>5 vs 10 days</a:t>
                      </a:r>
                    </a:p>
                  </a:txBody>
                  <a:tcPr/>
                </a:tc>
                <a:tc>
                  <a:txBody>
                    <a:bodyPr/>
                    <a:lstStyle/>
                    <a:p>
                      <a:r>
                        <a:rPr lang="en-US" sz="1600" dirty="0">
                          <a:solidFill>
                            <a:schemeClr val="tx1"/>
                          </a:solidFill>
                          <a:latin typeface="Arial" panose="020B0604020202020204" pitchFamily="34" charset="0"/>
                          <a:cs typeface="Arial" panose="020B0604020202020204" pitchFamily="34" charset="0"/>
                        </a:rPr>
                        <a:t>p &lt; 0.001</a:t>
                      </a:r>
                    </a:p>
                  </a:txBody>
                  <a:tcPr/>
                </a:tc>
                <a:extLst>
                  <a:ext uri="{0D108BD9-81ED-4DB2-BD59-A6C34878D82A}">
                    <a16:rowId xmlns:a16="http://schemas.microsoft.com/office/drawing/2014/main" val="3095663429"/>
                  </a:ext>
                </a:extLst>
              </a:tr>
              <a:tr h="567992">
                <a:tc>
                  <a:txBody>
                    <a:bodyPr/>
                    <a:lstStyle/>
                    <a:p>
                      <a:r>
                        <a:rPr lang="en-US" sz="1600" dirty="0" err="1">
                          <a:solidFill>
                            <a:schemeClr val="tx1"/>
                          </a:solidFill>
                          <a:latin typeface="Arial" panose="020B0604020202020204" pitchFamily="34" charset="0"/>
                          <a:cs typeface="Arial" panose="020B0604020202020204" pitchFamily="34" charset="0"/>
                        </a:rPr>
                        <a:t>Elgazzar</a:t>
                      </a:r>
                      <a:r>
                        <a:rPr lang="en-US" sz="1600" dirty="0">
                          <a:solidFill>
                            <a:schemeClr val="tx1"/>
                          </a:solidFill>
                          <a:latin typeface="Arial" panose="020B0604020202020204" pitchFamily="34" charset="0"/>
                          <a:cs typeface="Arial" panose="020B0604020202020204" pitchFamily="34" charset="0"/>
                        </a:rPr>
                        <a:t> et al</a:t>
                      </a:r>
                    </a:p>
                    <a:p>
                      <a:r>
                        <a:rPr lang="en-US" sz="1600" dirty="0">
                          <a:solidFill>
                            <a:schemeClr val="tx1"/>
                          </a:solidFill>
                          <a:latin typeface="Arial" panose="020B0604020202020204" pitchFamily="34" charset="0"/>
                          <a:cs typeface="Arial" panose="020B0604020202020204" pitchFamily="34" charset="0"/>
                        </a:rPr>
                        <a:t>Severe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Arial" panose="020B0604020202020204" pitchFamily="34" charset="0"/>
                          <a:cs typeface="Arial" panose="020B0604020202020204" pitchFamily="34" charset="0"/>
                        </a:rPr>
                        <a:t>Egypt,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Arial" panose="020B0604020202020204" pitchFamily="34" charset="0"/>
                          <a:cs typeface="Arial" panose="020B0604020202020204" pitchFamily="34" charset="0"/>
                        </a:rPr>
                        <a:t>n=200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Arial" panose="020B0604020202020204" pitchFamily="34" charset="0"/>
                          <a:cs typeface="Arial" panose="020B0604020202020204" pitchFamily="34" charset="0"/>
                        </a:rPr>
                        <a:t>0.4 mg/kg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Arial" panose="020B0604020202020204" pitchFamily="34" charset="0"/>
                          <a:cs typeface="Arial" panose="020B0604020202020204" pitchFamily="34" charset="0"/>
                        </a:rPr>
                        <a:t>5 days (OL)</a:t>
                      </a:r>
                    </a:p>
                  </a:txBody>
                  <a:tcPr/>
                </a:tc>
                <a:tc>
                  <a:txBody>
                    <a:bodyPr/>
                    <a:lstStyle/>
                    <a:p>
                      <a:r>
                        <a:rPr lang="en-US" sz="1600" dirty="0">
                          <a:solidFill>
                            <a:schemeClr val="tx1"/>
                          </a:solidFill>
                          <a:latin typeface="Arial" panose="020B0604020202020204" pitchFamily="34" charset="0"/>
                          <a:cs typeface="Arial" panose="020B0604020202020204" pitchFamily="34" charset="0"/>
                        </a:rPr>
                        <a:t>Days detectable </a:t>
                      </a:r>
                    </a:p>
                  </a:txBody>
                  <a:tcPr/>
                </a:tc>
                <a:tc>
                  <a:txBody>
                    <a:bodyPr/>
                    <a:lstStyle/>
                    <a:p>
                      <a:r>
                        <a:rPr lang="en-US" sz="1600" dirty="0">
                          <a:solidFill>
                            <a:schemeClr val="tx1"/>
                          </a:solidFill>
                          <a:latin typeface="Arial" panose="020B0604020202020204" pitchFamily="34" charset="0"/>
                          <a:cs typeface="Arial" panose="020B0604020202020204" pitchFamily="34" charset="0"/>
                        </a:rPr>
                        <a:t>6 vs 12 days</a:t>
                      </a:r>
                    </a:p>
                  </a:txBody>
                  <a:tcPr/>
                </a:tc>
                <a:tc>
                  <a:txBody>
                    <a:bodyPr/>
                    <a:lstStyle/>
                    <a:p>
                      <a:r>
                        <a:rPr lang="en-US" sz="1600" dirty="0">
                          <a:solidFill>
                            <a:schemeClr val="tx1"/>
                          </a:solidFill>
                          <a:latin typeface="Arial" panose="020B0604020202020204" pitchFamily="34" charset="0"/>
                          <a:cs typeface="Arial" panose="020B0604020202020204" pitchFamily="34" charset="0"/>
                        </a:rPr>
                        <a:t>p &lt; 0.001</a:t>
                      </a:r>
                    </a:p>
                  </a:txBody>
                  <a:tcPr/>
                </a:tc>
                <a:extLst>
                  <a:ext uri="{0D108BD9-81ED-4DB2-BD59-A6C34878D82A}">
                    <a16:rowId xmlns:a16="http://schemas.microsoft.com/office/drawing/2014/main" val="918945536"/>
                  </a:ext>
                </a:extLst>
              </a:tr>
              <a:tr h="567992">
                <a:tc>
                  <a:txBody>
                    <a:bodyPr/>
                    <a:lstStyle/>
                    <a:p>
                      <a:r>
                        <a:rPr lang="en-US" sz="1600" dirty="0" err="1">
                          <a:solidFill>
                            <a:schemeClr val="tx1"/>
                          </a:solidFill>
                          <a:latin typeface="Arial" panose="020B0604020202020204" pitchFamily="34" charset="0"/>
                          <a:cs typeface="Arial" panose="020B0604020202020204" pitchFamily="34" charset="0"/>
                        </a:rPr>
                        <a:t>Okomus</a:t>
                      </a:r>
                      <a:r>
                        <a:rPr lang="en-US" sz="1600" dirty="0">
                          <a:solidFill>
                            <a:schemeClr val="tx1"/>
                          </a:solidFill>
                          <a:latin typeface="Arial" panose="020B0604020202020204" pitchFamily="34" charset="0"/>
                          <a:cs typeface="Arial" panose="020B0604020202020204" pitchFamily="34" charset="0"/>
                        </a:rPr>
                        <a:t> et al </a:t>
                      </a:r>
                    </a:p>
                  </a:txBody>
                  <a:tcPr/>
                </a:tc>
                <a:tc>
                  <a:txBody>
                    <a:bodyPr/>
                    <a:lstStyle/>
                    <a:p>
                      <a:r>
                        <a:rPr lang="en-US" sz="1600" dirty="0">
                          <a:solidFill>
                            <a:schemeClr val="tx1"/>
                          </a:solidFill>
                          <a:latin typeface="Arial" panose="020B0604020202020204" pitchFamily="34" charset="0"/>
                          <a:cs typeface="Arial" panose="020B0604020202020204" pitchFamily="34" charset="0"/>
                        </a:rPr>
                        <a:t>Turkey, </a:t>
                      </a:r>
                    </a:p>
                    <a:p>
                      <a:r>
                        <a:rPr lang="en-US" sz="1600" dirty="0">
                          <a:solidFill>
                            <a:schemeClr val="tx1"/>
                          </a:solidFill>
                          <a:latin typeface="Arial" panose="020B0604020202020204" pitchFamily="34" charset="0"/>
                          <a:cs typeface="Arial" panose="020B0604020202020204" pitchFamily="34" charset="0"/>
                        </a:rPr>
                        <a:t>n=60</a:t>
                      </a:r>
                    </a:p>
                  </a:txBody>
                  <a:tcPr/>
                </a:tc>
                <a:tc>
                  <a:txBody>
                    <a:bodyPr/>
                    <a:lstStyle/>
                    <a:p>
                      <a:r>
                        <a:rPr lang="en-US" sz="1600" dirty="0">
                          <a:solidFill>
                            <a:schemeClr val="tx1"/>
                          </a:solidFill>
                          <a:latin typeface="Arial" panose="020B0604020202020204" pitchFamily="34" charset="0"/>
                          <a:cs typeface="Arial" panose="020B0604020202020204" pitchFamily="34" charset="0"/>
                        </a:rPr>
                        <a:t>0.2 mg/kg</a:t>
                      </a:r>
                    </a:p>
                  </a:txBody>
                  <a:tcPr/>
                </a:tc>
                <a:tc>
                  <a:txBody>
                    <a:bodyPr/>
                    <a:lstStyle/>
                    <a:p>
                      <a:r>
                        <a:rPr lang="en-US" sz="1600" dirty="0">
                          <a:solidFill>
                            <a:schemeClr val="tx1"/>
                          </a:solidFill>
                          <a:latin typeface="Arial" panose="020B0604020202020204" pitchFamily="34" charset="0"/>
                          <a:cs typeface="Arial" panose="020B0604020202020204" pitchFamily="34" charset="0"/>
                        </a:rPr>
                        <a:t>5 days (DB)</a:t>
                      </a:r>
                    </a:p>
                  </a:txBody>
                  <a:tcPr/>
                </a:tc>
                <a:tc>
                  <a:txBody>
                    <a:bodyPr/>
                    <a:lstStyle/>
                    <a:p>
                      <a:r>
                        <a:rPr lang="en-US" sz="1600" dirty="0">
                          <a:solidFill>
                            <a:schemeClr val="tx1"/>
                          </a:solidFill>
                          <a:latin typeface="Arial" panose="020B0604020202020204" pitchFamily="34" charset="0"/>
                          <a:cs typeface="Arial" panose="020B0604020202020204" pitchFamily="34" charset="0"/>
                        </a:rPr>
                        <a:t>Day 10 PCR </a:t>
                      </a:r>
                    </a:p>
                    <a:p>
                      <a:r>
                        <a:rPr lang="en-US" sz="1600" dirty="0">
                          <a:solidFill>
                            <a:schemeClr val="tx1"/>
                          </a:solidFill>
                          <a:latin typeface="Arial" panose="020B0604020202020204" pitchFamily="34" charset="0"/>
                          <a:cs typeface="Arial" panose="020B0604020202020204" pitchFamily="34" charset="0"/>
                        </a:rPr>
                        <a:t>Neg</a:t>
                      </a:r>
                    </a:p>
                  </a:txBody>
                  <a:tcPr/>
                </a:tc>
                <a:tc>
                  <a:txBody>
                    <a:bodyPr/>
                    <a:lstStyle/>
                    <a:p>
                      <a:r>
                        <a:rPr lang="en-US" sz="1600" dirty="0">
                          <a:solidFill>
                            <a:schemeClr val="tx1"/>
                          </a:solidFill>
                          <a:latin typeface="Arial" panose="020B0604020202020204" pitchFamily="34" charset="0"/>
                          <a:cs typeface="Arial" panose="020B0604020202020204" pitchFamily="34" charset="0"/>
                        </a:rPr>
                        <a:t>88% vs 38%</a:t>
                      </a:r>
                    </a:p>
                  </a:txBody>
                  <a:tcPr/>
                </a:tc>
                <a:tc>
                  <a:txBody>
                    <a:bodyPr/>
                    <a:lstStyle/>
                    <a:p>
                      <a:r>
                        <a:rPr lang="en-US" sz="1600" dirty="0">
                          <a:solidFill>
                            <a:schemeClr val="tx1"/>
                          </a:solidFill>
                          <a:latin typeface="Arial" panose="020B0604020202020204" pitchFamily="34" charset="0"/>
                          <a:cs typeface="Arial" panose="020B0604020202020204" pitchFamily="34" charset="0"/>
                        </a:rPr>
                        <a:t>p = 0.01</a:t>
                      </a:r>
                    </a:p>
                  </a:txBody>
                  <a:tcPr/>
                </a:tc>
                <a:extLst>
                  <a:ext uri="{0D108BD9-81ED-4DB2-BD59-A6C34878D82A}">
                    <a16:rowId xmlns:a16="http://schemas.microsoft.com/office/drawing/2014/main" val="3938376410"/>
                  </a:ext>
                </a:extLst>
              </a:tr>
              <a:tr h="189331">
                <a:tc>
                  <a:txBody>
                    <a:bodyPr/>
                    <a:lstStyle/>
                    <a:p>
                      <a:r>
                        <a:rPr lang="en-US" sz="1600" dirty="0" err="1">
                          <a:solidFill>
                            <a:schemeClr val="tx1"/>
                          </a:solidFill>
                          <a:latin typeface="Arial" panose="020B0604020202020204" pitchFamily="34" charset="0"/>
                          <a:cs typeface="Arial" panose="020B0604020202020204" pitchFamily="34" charset="0"/>
                        </a:rPr>
                        <a:t>Garrahan</a:t>
                      </a:r>
                      <a:r>
                        <a:rPr lang="en-US" sz="1600" dirty="0">
                          <a:solidFill>
                            <a:schemeClr val="tx1"/>
                          </a:solidFill>
                          <a:latin typeface="Arial" panose="020B0604020202020204" pitchFamily="34" charset="0"/>
                          <a:cs typeface="Arial" panose="020B0604020202020204" pitchFamily="34" charset="0"/>
                        </a:rPr>
                        <a:t> et al</a:t>
                      </a:r>
                    </a:p>
                  </a:txBody>
                  <a:tcPr/>
                </a:tc>
                <a:tc>
                  <a:txBody>
                    <a:bodyPr/>
                    <a:lstStyle/>
                    <a:p>
                      <a:r>
                        <a:rPr lang="en-US" sz="1600" dirty="0">
                          <a:solidFill>
                            <a:schemeClr val="tx1"/>
                          </a:solidFill>
                          <a:latin typeface="Arial" panose="020B0604020202020204" pitchFamily="34" charset="0"/>
                          <a:cs typeface="Arial" panose="020B0604020202020204" pitchFamily="34" charset="0"/>
                        </a:rPr>
                        <a:t>Argentina, </a:t>
                      </a:r>
                    </a:p>
                    <a:p>
                      <a:r>
                        <a:rPr lang="en-US" sz="1600" dirty="0">
                          <a:solidFill>
                            <a:schemeClr val="tx1"/>
                          </a:solidFill>
                          <a:latin typeface="Arial" panose="020B0604020202020204" pitchFamily="34" charset="0"/>
                          <a:cs typeface="Arial" panose="020B0604020202020204" pitchFamily="34" charset="0"/>
                        </a:rPr>
                        <a:t>n=45</a:t>
                      </a:r>
                    </a:p>
                  </a:txBody>
                  <a:tcPr/>
                </a:tc>
                <a:tc>
                  <a:txBody>
                    <a:bodyPr/>
                    <a:lstStyle/>
                    <a:p>
                      <a:r>
                        <a:rPr lang="en-US" sz="1600" dirty="0">
                          <a:solidFill>
                            <a:schemeClr val="tx1"/>
                          </a:solidFill>
                          <a:latin typeface="Arial" panose="020B0604020202020204" pitchFamily="34" charset="0"/>
                          <a:cs typeface="Arial" panose="020B0604020202020204" pitchFamily="34" charset="0"/>
                        </a:rPr>
                        <a:t>0.6 mg/kg</a:t>
                      </a:r>
                    </a:p>
                  </a:txBody>
                  <a:tcPr/>
                </a:tc>
                <a:tc>
                  <a:txBody>
                    <a:bodyPr/>
                    <a:lstStyle/>
                    <a:p>
                      <a:r>
                        <a:rPr lang="en-US" sz="1600" dirty="0">
                          <a:solidFill>
                            <a:schemeClr val="tx1"/>
                          </a:solidFill>
                          <a:latin typeface="Arial" panose="020B0604020202020204" pitchFamily="34" charset="0"/>
                          <a:cs typeface="Arial" panose="020B0604020202020204" pitchFamily="34" charset="0"/>
                        </a:rPr>
                        <a:t>5 days </a:t>
                      </a:r>
                    </a:p>
                  </a:txBody>
                  <a:tcPr/>
                </a:tc>
                <a:tc>
                  <a:txBody>
                    <a:bodyPr/>
                    <a:lstStyle/>
                    <a:p>
                      <a:r>
                        <a:rPr lang="en-US" sz="1600" dirty="0">
                          <a:solidFill>
                            <a:schemeClr val="tx1"/>
                          </a:solidFill>
                          <a:latin typeface="Arial" panose="020B0604020202020204" pitchFamily="34" charset="0"/>
                          <a:cs typeface="Arial" panose="020B0604020202020204" pitchFamily="34" charset="0"/>
                        </a:rPr>
                        <a:t>PK/PD</a:t>
                      </a:r>
                    </a:p>
                  </a:txBody>
                  <a:tcPr/>
                </a:tc>
                <a:tc>
                  <a:txBody>
                    <a:bodyPr/>
                    <a:lstStyle/>
                    <a:p>
                      <a:r>
                        <a:rPr lang="en-US" sz="1600" dirty="0">
                          <a:solidFill>
                            <a:schemeClr val="tx1"/>
                          </a:solidFill>
                          <a:latin typeface="Arial" panose="020B0604020202020204" pitchFamily="34" charset="0"/>
                          <a:cs typeface="Arial" panose="020B0604020202020204" pitchFamily="34" charset="0"/>
                        </a:rPr>
                        <a:t>Dose-related</a:t>
                      </a:r>
                    </a:p>
                  </a:txBody>
                  <a:tcPr/>
                </a:tc>
                <a:tc>
                  <a:txBody>
                    <a:bodyPr/>
                    <a:lstStyle/>
                    <a:p>
                      <a:r>
                        <a:rPr lang="en-US" sz="1600" dirty="0">
                          <a:solidFill>
                            <a:schemeClr val="tx1"/>
                          </a:solidFill>
                          <a:latin typeface="Arial" panose="020B0604020202020204" pitchFamily="34" charset="0"/>
                          <a:cs typeface="Arial" panose="020B0604020202020204" pitchFamily="34" charset="0"/>
                        </a:rPr>
                        <a:t>p = 0.02 </a:t>
                      </a:r>
                    </a:p>
                  </a:txBody>
                  <a:tcPr/>
                </a:tc>
                <a:extLst>
                  <a:ext uri="{0D108BD9-81ED-4DB2-BD59-A6C34878D82A}">
                    <a16:rowId xmlns:a16="http://schemas.microsoft.com/office/drawing/2014/main" val="3511353309"/>
                  </a:ext>
                </a:extLst>
              </a:tr>
              <a:tr h="189330">
                <a:tc>
                  <a:txBody>
                    <a:bodyPr/>
                    <a:lstStyle/>
                    <a:p>
                      <a:r>
                        <a:rPr lang="en-US" sz="1600" dirty="0" err="1">
                          <a:solidFill>
                            <a:schemeClr val="tx1"/>
                          </a:solidFill>
                          <a:latin typeface="Arial" panose="020B0604020202020204" pitchFamily="34" charset="0"/>
                          <a:cs typeface="Arial" panose="020B0604020202020204" pitchFamily="34" charset="0"/>
                        </a:rPr>
                        <a:t>Babaloa</a:t>
                      </a:r>
                      <a:r>
                        <a:rPr lang="en-US" sz="1600" dirty="0">
                          <a:solidFill>
                            <a:schemeClr val="tx1"/>
                          </a:solidFill>
                          <a:latin typeface="Arial" panose="020B0604020202020204" pitchFamily="34" charset="0"/>
                          <a:cs typeface="Arial" panose="020B0604020202020204" pitchFamily="34" charset="0"/>
                        </a:rPr>
                        <a:t> et al *</a:t>
                      </a:r>
                    </a:p>
                  </a:txBody>
                  <a:tcPr/>
                </a:tc>
                <a:tc>
                  <a:txBody>
                    <a:bodyPr/>
                    <a:lstStyle/>
                    <a:p>
                      <a:r>
                        <a:rPr lang="en-US" sz="1600" dirty="0">
                          <a:solidFill>
                            <a:schemeClr val="tx1"/>
                          </a:solidFill>
                          <a:latin typeface="Arial" panose="020B0604020202020204" pitchFamily="34" charset="0"/>
                          <a:cs typeface="Arial" panose="020B0604020202020204" pitchFamily="34" charset="0"/>
                        </a:rPr>
                        <a:t>Nigeria,</a:t>
                      </a:r>
                    </a:p>
                    <a:p>
                      <a:r>
                        <a:rPr lang="en-US" sz="1600" dirty="0">
                          <a:solidFill>
                            <a:schemeClr val="tx1"/>
                          </a:solidFill>
                          <a:latin typeface="Arial" panose="020B0604020202020204" pitchFamily="34" charset="0"/>
                          <a:cs typeface="Arial" panose="020B0604020202020204" pitchFamily="34" charset="0"/>
                        </a:rPr>
                        <a:t>n=60</a:t>
                      </a:r>
                    </a:p>
                  </a:txBody>
                  <a:tcPr/>
                </a:tc>
                <a:tc>
                  <a:txBody>
                    <a:bodyPr/>
                    <a:lstStyle/>
                    <a:p>
                      <a:r>
                        <a:rPr lang="en-US" sz="1600" dirty="0">
                          <a:latin typeface="Arial" panose="020B0604020202020204" pitchFamily="34" charset="0"/>
                          <a:cs typeface="Arial" panose="020B0604020202020204" pitchFamily="34" charset="0"/>
                        </a:rPr>
                        <a:t>0.1-0.2 mg/kg </a:t>
                      </a:r>
                      <a:endParaRPr lang="en-US" sz="1600" dirty="0">
                        <a:solidFill>
                          <a:schemeClr val="tx1"/>
                        </a:solidFill>
                        <a:latin typeface="Arial" panose="020B0604020202020204" pitchFamily="34" charset="0"/>
                        <a:cs typeface="Arial" panose="020B0604020202020204" pitchFamily="34" charset="0"/>
                      </a:endParaRPr>
                    </a:p>
                  </a:txBody>
                  <a:tcPr/>
                </a:tc>
                <a:tc>
                  <a:txBody>
                    <a:bodyPr/>
                    <a:lstStyle/>
                    <a:p>
                      <a:r>
                        <a:rPr lang="en-US" sz="1600" dirty="0">
                          <a:solidFill>
                            <a:schemeClr val="tx1"/>
                          </a:solidFill>
                          <a:latin typeface="Arial" panose="020B0604020202020204" pitchFamily="34" charset="0"/>
                          <a:cs typeface="Arial" panose="020B0604020202020204" pitchFamily="34" charset="0"/>
                        </a:rPr>
                        <a:t>2 / week (DB)</a:t>
                      </a:r>
                    </a:p>
                  </a:txBody>
                  <a:tcPr/>
                </a:tc>
                <a:tc>
                  <a:txBody>
                    <a:bodyPr/>
                    <a:lstStyle/>
                    <a:p>
                      <a:r>
                        <a:rPr lang="en-US" sz="1600" dirty="0">
                          <a:solidFill>
                            <a:schemeClr val="tx1"/>
                          </a:solidFill>
                          <a:latin typeface="Arial" panose="020B0604020202020204" pitchFamily="34" charset="0"/>
                          <a:cs typeface="Arial" panose="020B0604020202020204" pitchFamily="34" charset="0"/>
                        </a:rPr>
                        <a:t>Time to PCR neg</a:t>
                      </a:r>
                    </a:p>
                  </a:txBody>
                  <a:tcPr/>
                </a:tc>
                <a:tc>
                  <a:txBody>
                    <a:bodyPr/>
                    <a:lstStyle/>
                    <a:p>
                      <a:r>
                        <a:rPr lang="en-US" sz="1600" dirty="0">
                          <a:solidFill>
                            <a:schemeClr val="tx1"/>
                          </a:solidFill>
                          <a:latin typeface="Arial" panose="020B0604020202020204" pitchFamily="34" charset="0"/>
                          <a:cs typeface="Arial" panose="020B0604020202020204" pitchFamily="34" charset="0"/>
                        </a:rPr>
                        <a:t>2 x faster clearance </a:t>
                      </a:r>
                    </a:p>
                  </a:txBody>
                  <a:tcPr/>
                </a:tc>
                <a:tc>
                  <a:txBody>
                    <a:bodyPr/>
                    <a:lstStyle/>
                    <a:p>
                      <a:r>
                        <a:rPr lang="en-US" sz="1600" dirty="0">
                          <a:solidFill>
                            <a:schemeClr val="tx1"/>
                          </a:solidFill>
                          <a:latin typeface="Arial" panose="020B0604020202020204" pitchFamily="34" charset="0"/>
                          <a:cs typeface="Arial" panose="020B0604020202020204" pitchFamily="34" charset="0"/>
                        </a:rPr>
                        <a:t>p = 0.003 </a:t>
                      </a:r>
                    </a:p>
                  </a:txBody>
                  <a:tcPr/>
                </a:tc>
                <a:extLst>
                  <a:ext uri="{0D108BD9-81ED-4DB2-BD59-A6C34878D82A}">
                    <a16:rowId xmlns:a16="http://schemas.microsoft.com/office/drawing/2014/main" val="441508519"/>
                  </a:ext>
                </a:extLst>
              </a:tr>
              <a:tr h="189331">
                <a:tc>
                  <a:txBody>
                    <a:bodyPr/>
                    <a:lstStyle/>
                    <a:p>
                      <a:r>
                        <a:rPr lang="en-US" sz="1600" dirty="0">
                          <a:solidFill>
                            <a:schemeClr val="tx1"/>
                          </a:solidFill>
                          <a:latin typeface="Arial" panose="020B0604020202020204" pitchFamily="34" charset="0"/>
                          <a:cs typeface="Arial" panose="020B0604020202020204" pitchFamily="34" charset="0"/>
                        </a:rPr>
                        <a:t>Ahmed et al *</a:t>
                      </a:r>
                    </a:p>
                  </a:txBody>
                  <a:tcPr/>
                </a:tc>
                <a:tc>
                  <a:txBody>
                    <a:bodyPr/>
                    <a:lstStyle/>
                    <a:p>
                      <a:r>
                        <a:rPr lang="en-US" sz="1600" dirty="0">
                          <a:solidFill>
                            <a:schemeClr val="tx1"/>
                          </a:solidFill>
                          <a:latin typeface="Arial" panose="020B0604020202020204" pitchFamily="34" charset="0"/>
                          <a:cs typeface="Arial" panose="020B0604020202020204" pitchFamily="34" charset="0"/>
                        </a:rPr>
                        <a:t>Bangladesh, n=72</a:t>
                      </a:r>
                    </a:p>
                  </a:txBody>
                  <a:tcPr/>
                </a:tc>
                <a:tc>
                  <a:txBody>
                    <a:bodyPr/>
                    <a:lstStyle/>
                    <a:p>
                      <a:r>
                        <a:rPr lang="en-US" sz="1600" dirty="0">
                          <a:solidFill>
                            <a:schemeClr val="tx1"/>
                          </a:solidFill>
                          <a:latin typeface="Arial" panose="020B0604020202020204" pitchFamily="34" charset="0"/>
                          <a:cs typeface="Arial" panose="020B0604020202020204" pitchFamily="34" charset="0"/>
                        </a:rPr>
                        <a:t>0.2 mg/kg</a:t>
                      </a:r>
                    </a:p>
                  </a:txBody>
                  <a:tcPr/>
                </a:tc>
                <a:tc>
                  <a:txBody>
                    <a:bodyPr/>
                    <a:lstStyle/>
                    <a:p>
                      <a:r>
                        <a:rPr lang="en-US" sz="1600" dirty="0">
                          <a:solidFill>
                            <a:schemeClr val="tx1"/>
                          </a:solidFill>
                          <a:latin typeface="Arial" panose="020B0604020202020204" pitchFamily="34" charset="0"/>
                          <a:cs typeface="Arial" panose="020B0604020202020204" pitchFamily="34" charset="0"/>
                        </a:rPr>
                        <a:t>5 days (DB) </a:t>
                      </a:r>
                    </a:p>
                  </a:txBody>
                  <a:tcPr/>
                </a:tc>
                <a:tc>
                  <a:txBody>
                    <a:bodyPr/>
                    <a:lstStyle/>
                    <a:p>
                      <a:r>
                        <a:rPr lang="en-US" sz="1600" dirty="0">
                          <a:solidFill>
                            <a:schemeClr val="tx1"/>
                          </a:solidFill>
                          <a:latin typeface="Arial" panose="020B0604020202020204" pitchFamily="34" charset="0"/>
                          <a:cs typeface="Arial" panose="020B0604020202020204" pitchFamily="34" charset="0"/>
                        </a:rPr>
                        <a:t>Time to PCR neg</a:t>
                      </a:r>
                    </a:p>
                  </a:txBody>
                  <a:tcPr/>
                </a:tc>
                <a:tc>
                  <a:txBody>
                    <a:bodyPr/>
                    <a:lstStyle/>
                    <a:p>
                      <a:r>
                        <a:rPr lang="en-US" sz="1600" dirty="0">
                          <a:solidFill>
                            <a:schemeClr val="tx1"/>
                          </a:solidFill>
                          <a:latin typeface="Arial" panose="020B0604020202020204" pitchFamily="34" charset="0"/>
                          <a:cs typeface="Arial" panose="020B0604020202020204" pitchFamily="34" charset="0"/>
                        </a:rPr>
                        <a:t>7 vs 14 days</a:t>
                      </a:r>
                    </a:p>
                  </a:txBody>
                  <a:tcPr/>
                </a:tc>
                <a:tc>
                  <a:txBody>
                    <a:bodyPr/>
                    <a:lstStyle/>
                    <a:p>
                      <a:r>
                        <a:rPr lang="en-US" sz="1600" dirty="0">
                          <a:solidFill>
                            <a:schemeClr val="tx1"/>
                          </a:solidFill>
                          <a:latin typeface="Arial" panose="020B0604020202020204" pitchFamily="34" charset="0"/>
                          <a:cs typeface="Arial" panose="020B0604020202020204" pitchFamily="34" charset="0"/>
                        </a:rPr>
                        <a:t>p = 0.005</a:t>
                      </a:r>
                    </a:p>
                  </a:txBody>
                  <a:tcPr/>
                </a:tc>
                <a:extLst>
                  <a:ext uri="{0D108BD9-81ED-4DB2-BD59-A6C34878D82A}">
                    <a16:rowId xmlns:a16="http://schemas.microsoft.com/office/drawing/2014/main" val="1309811552"/>
                  </a:ext>
                </a:extLst>
              </a:tr>
            </a:tbl>
          </a:graphicData>
        </a:graphic>
      </p:graphicFrame>
      <p:sp>
        <p:nvSpPr>
          <p:cNvPr id="3" name="Title 2">
            <a:extLst>
              <a:ext uri="{FF2B5EF4-FFF2-40B4-BE49-F238E27FC236}">
                <a16:creationId xmlns:a16="http://schemas.microsoft.com/office/drawing/2014/main" id="{BA20446F-6A20-5441-BE9D-64A707911B50}"/>
              </a:ext>
            </a:extLst>
          </p:cNvPr>
          <p:cNvSpPr>
            <a:spLocks noGrp="1"/>
          </p:cNvSpPr>
          <p:nvPr>
            <p:ph type="title"/>
          </p:nvPr>
        </p:nvSpPr>
        <p:spPr>
          <a:xfrm>
            <a:off x="783021" y="-79528"/>
            <a:ext cx="10515600" cy="1325563"/>
          </a:xfrm>
        </p:spPr>
        <p:txBody>
          <a:bodyPr>
            <a:normAutofit/>
          </a:bodyPr>
          <a:lstStyle/>
          <a:p>
            <a:r>
              <a:rPr lang="en-US" sz="4000" dirty="0"/>
              <a:t>Effects of Ivermectin on viral clearance</a:t>
            </a:r>
            <a:br>
              <a:rPr lang="en-US" sz="4000" dirty="0"/>
            </a:br>
            <a:r>
              <a:rPr lang="en-US" sz="4000" dirty="0"/>
              <a:t>in randomized trials – multi-day dosing </a:t>
            </a:r>
          </a:p>
        </p:txBody>
      </p:sp>
      <p:sp>
        <p:nvSpPr>
          <p:cNvPr id="2" name="TextBox 1">
            <a:extLst>
              <a:ext uri="{FF2B5EF4-FFF2-40B4-BE49-F238E27FC236}">
                <a16:creationId xmlns:a16="http://schemas.microsoft.com/office/drawing/2014/main" id="{04B5D94A-5B91-4428-8DAE-5062E26282C5}"/>
              </a:ext>
            </a:extLst>
          </p:cNvPr>
          <p:cNvSpPr txBox="1"/>
          <p:nvPr/>
        </p:nvSpPr>
        <p:spPr>
          <a:xfrm>
            <a:off x="341523" y="5849957"/>
            <a:ext cx="2840329" cy="338554"/>
          </a:xfrm>
          <a:prstGeom prst="rect">
            <a:avLst/>
          </a:prstGeom>
          <a:noFill/>
        </p:spPr>
        <p:txBody>
          <a:bodyPr wrap="none" rtlCol="0">
            <a:spAutoFit/>
          </a:bodyPr>
          <a:lstStyle/>
          <a:p>
            <a:r>
              <a:rPr lang="en-GB" sz="1600" dirty="0">
                <a:latin typeface="Arial" panose="020B0604020202020204" pitchFamily="34" charset="0"/>
                <a:cs typeface="Arial" panose="020B0604020202020204" pitchFamily="34" charset="0"/>
              </a:rPr>
              <a:t>* dose-response effects seen</a:t>
            </a:r>
          </a:p>
        </p:txBody>
      </p:sp>
    </p:spTree>
    <p:extLst>
      <p:ext uri="{BB962C8B-B14F-4D97-AF65-F5344CB8AC3E}">
        <p14:creationId xmlns:p14="http://schemas.microsoft.com/office/powerpoint/2010/main" val="37058583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6CE31-7508-0B41-AE7D-64F46A5DE63C}"/>
              </a:ext>
            </a:extLst>
          </p:cNvPr>
          <p:cNvSpPr>
            <a:spLocks noGrp="1"/>
          </p:cNvSpPr>
          <p:nvPr>
            <p:ph type="title"/>
          </p:nvPr>
        </p:nvSpPr>
        <p:spPr/>
        <p:txBody>
          <a:bodyPr>
            <a:normAutofit fontScale="90000"/>
          </a:bodyPr>
          <a:lstStyle/>
          <a:p>
            <a:r>
              <a:rPr lang="en-US" dirty="0"/>
              <a:t>Could it work in Hospitalized Patients and why?</a:t>
            </a:r>
          </a:p>
        </p:txBody>
      </p:sp>
      <p:sp>
        <p:nvSpPr>
          <p:cNvPr id="3" name="Content Placeholder 2">
            <a:extLst>
              <a:ext uri="{FF2B5EF4-FFF2-40B4-BE49-F238E27FC236}">
                <a16:creationId xmlns:a16="http://schemas.microsoft.com/office/drawing/2014/main" id="{BA43A0DA-26A6-614D-9110-0C1CF7C8EBE8}"/>
              </a:ext>
            </a:extLst>
          </p:cNvPr>
          <p:cNvSpPr>
            <a:spLocks noGrp="1"/>
          </p:cNvSpPr>
          <p:nvPr>
            <p:ph idx="1"/>
          </p:nvPr>
        </p:nvSpPr>
        <p:spPr>
          <a:xfrm>
            <a:off x="838200" y="1108934"/>
            <a:ext cx="10515600" cy="4351338"/>
          </a:xfrm>
        </p:spPr>
        <p:txBody>
          <a:bodyPr/>
          <a:lstStyle/>
          <a:p>
            <a:r>
              <a:rPr lang="en-US" dirty="0"/>
              <a:t>We know that viral replication is either severely diminished or absent by the time patients enter the hospital</a:t>
            </a:r>
          </a:p>
          <a:p>
            <a:endParaRPr lang="en-US" dirty="0"/>
          </a:p>
        </p:txBody>
      </p:sp>
      <p:pic>
        <p:nvPicPr>
          <p:cNvPr id="4" name="Picture 3">
            <a:extLst>
              <a:ext uri="{FF2B5EF4-FFF2-40B4-BE49-F238E27FC236}">
                <a16:creationId xmlns:a16="http://schemas.microsoft.com/office/drawing/2014/main" id="{E8986A86-CD85-5C4D-9D6E-56273AA372AB}"/>
              </a:ext>
            </a:extLst>
          </p:cNvPr>
          <p:cNvPicPr>
            <a:picLocks noChangeAspect="1"/>
          </p:cNvPicPr>
          <p:nvPr/>
        </p:nvPicPr>
        <p:blipFill>
          <a:blip r:embed="rId2"/>
          <a:stretch>
            <a:fillRect/>
          </a:stretch>
        </p:blipFill>
        <p:spPr>
          <a:xfrm>
            <a:off x="314316" y="2073274"/>
            <a:ext cx="7460923" cy="4419600"/>
          </a:xfrm>
          <a:prstGeom prst="rect">
            <a:avLst/>
          </a:prstGeom>
        </p:spPr>
      </p:pic>
      <p:sp>
        <p:nvSpPr>
          <p:cNvPr id="5" name="TextBox 4">
            <a:extLst>
              <a:ext uri="{FF2B5EF4-FFF2-40B4-BE49-F238E27FC236}">
                <a16:creationId xmlns:a16="http://schemas.microsoft.com/office/drawing/2014/main" id="{AA0D0F50-C55C-4B49-A7A8-22165425BEEF}"/>
              </a:ext>
            </a:extLst>
          </p:cNvPr>
          <p:cNvSpPr txBox="1"/>
          <p:nvPr/>
        </p:nvSpPr>
        <p:spPr>
          <a:xfrm>
            <a:off x="7775239" y="3175686"/>
            <a:ext cx="4102445" cy="1200329"/>
          </a:xfrm>
          <a:prstGeom prst="rect">
            <a:avLst/>
          </a:prstGeom>
          <a:noFill/>
        </p:spPr>
        <p:txBody>
          <a:bodyPr wrap="square" rtlCol="0">
            <a:spAutoFit/>
          </a:bodyPr>
          <a:lstStyle/>
          <a:p>
            <a:r>
              <a:rPr lang="en-US" dirty="0"/>
              <a:t>It is the non-viable RNA fragments of SARS-CoV-2 that provoke an overwhelming and injurious inflammatory response  </a:t>
            </a:r>
          </a:p>
        </p:txBody>
      </p:sp>
    </p:spTree>
    <p:extLst>
      <p:ext uri="{BB962C8B-B14F-4D97-AF65-F5344CB8AC3E}">
        <p14:creationId xmlns:p14="http://schemas.microsoft.com/office/powerpoint/2010/main" val="28388587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CD145-2780-C649-ACC3-C764BF892138}"/>
              </a:ext>
            </a:extLst>
          </p:cNvPr>
          <p:cNvSpPr>
            <a:spLocks noGrp="1"/>
          </p:cNvSpPr>
          <p:nvPr>
            <p:ph type="title"/>
          </p:nvPr>
        </p:nvSpPr>
        <p:spPr/>
        <p:txBody>
          <a:bodyPr>
            <a:normAutofit fontScale="90000"/>
          </a:bodyPr>
          <a:lstStyle/>
          <a:p>
            <a:r>
              <a:rPr lang="en-US" dirty="0"/>
              <a:t>Could it work in Hospitalized Patients and why?</a:t>
            </a:r>
          </a:p>
        </p:txBody>
      </p:sp>
      <p:sp>
        <p:nvSpPr>
          <p:cNvPr id="3" name="Content Placeholder 2">
            <a:extLst>
              <a:ext uri="{FF2B5EF4-FFF2-40B4-BE49-F238E27FC236}">
                <a16:creationId xmlns:a16="http://schemas.microsoft.com/office/drawing/2014/main" id="{3503D99B-0CC7-1C4D-ACFA-9B9B5674EDA2}"/>
              </a:ext>
            </a:extLst>
          </p:cNvPr>
          <p:cNvSpPr>
            <a:spLocks noGrp="1"/>
          </p:cNvSpPr>
          <p:nvPr>
            <p:ph idx="1"/>
          </p:nvPr>
        </p:nvSpPr>
        <p:spPr>
          <a:xfrm>
            <a:off x="838199" y="1825625"/>
            <a:ext cx="10937789" cy="4351338"/>
          </a:xfrm>
        </p:spPr>
        <p:txBody>
          <a:bodyPr/>
          <a:lstStyle/>
          <a:p>
            <a:r>
              <a:rPr lang="en-US" dirty="0"/>
              <a:t>IVERMECTIN appears to have profound anti-inflammatory activity</a:t>
            </a:r>
          </a:p>
          <a:p>
            <a:r>
              <a:rPr lang="en-US" dirty="0"/>
              <a:t>A growing list of studies are identifying anti-inflammatory mechanisms </a:t>
            </a:r>
          </a:p>
          <a:p>
            <a:pPr lvl="1"/>
            <a:r>
              <a:rPr lang="en-US" dirty="0"/>
              <a:t>Inhibition of cytokine production after lipopolysaccharide exposure</a:t>
            </a:r>
          </a:p>
          <a:p>
            <a:pPr lvl="1"/>
            <a:r>
              <a:rPr lang="en-US" dirty="0"/>
              <a:t>downregulation of transcription of NF-kB (most potent trigger of inflammation)</a:t>
            </a:r>
          </a:p>
          <a:p>
            <a:pPr lvl="1"/>
            <a:r>
              <a:rPr lang="en-US" dirty="0"/>
              <a:t>Limit the production of both nitric oxide and prostaglandin E</a:t>
            </a:r>
            <a:r>
              <a:rPr lang="en-US" baseline="-25000" dirty="0"/>
              <a:t>2</a:t>
            </a:r>
            <a:r>
              <a:rPr lang="en-US" dirty="0"/>
              <a:t> </a:t>
            </a:r>
          </a:p>
          <a:p>
            <a:pPr lvl="1"/>
            <a:endParaRPr lang="en-US" dirty="0"/>
          </a:p>
        </p:txBody>
      </p:sp>
    </p:spTree>
    <p:extLst>
      <p:ext uri="{BB962C8B-B14F-4D97-AF65-F5344CB8AC3E}">
        <p14:creationId xmlns:p14="http://schemas.microsoft.com/office/powerpoint/2010/main" val="12743598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343493-E1DE-4B7D-8226-5FB6AF0E2045}"/>
              </a:ext>
            </a:extLst>
          </p:cNvPr>
          <p:cNvSpPr>
            <a:spLocks noGrp="1"/>
          </p:cNvSpPr>
          <p:nvPr>
            <p:ph type="sldNum" sz="quarter" idx="10"/>
          </p:nvPr>
        </p:nvSpPr>
        <p:spPr/>
        <p:txBody>
          <a:bodyPr/>
          <a:lstStyle/>
          <a:p>
            <a:pPr algn="ctr">
              <a:defRPr/>
            </a:pPr>
            <a:fld id="{DCFF0B3F-AB23-49BB-9C2B-EC8AC7F84C40}" type="slidenum">
              <a:rPr lang="en-US" altLang="en-US" sz="1400">
                <a:solidFill>
                  <a:prstClr val="black"/>
                </a:solidFill>
                <a:latin typeface="Franklin Gothic Book" panose="020B0503020102020204" pitchFamily="34" charset="0"/>
              </a:rPr>
              <a:pPr algn="ctr">
                <a:defRPr/>
              </a:pPr>
              <a:t>22</a:t>
            </a:fld>
            <a:endParaRPr lang="en-US" altLang="en-US" sz="1400">
              <a:solidFill>
                <a:prstClr val="black"/>
              </a:solidFill>
              <a:latin typeface="Franklin Gothic Book" panose="020B0503020102020204" pitchFamily="34" charset="0"/>
            </a:endParaRPr>
          </a:p>
        </p:txBody>
      </p:sp>
      <p:pic>
        <p:nvPicPr>
          <p:cNvPr id="6" name="Picture 5">
            <a:extLst>
              <a:ext uri="{FF2B5EF4-FFF2-40B4-BE49-F238E27FC236}">
                <a16:creationId xmlns:a16="http://schemas.microsoft.com/office/drawing/2014/main" id="{5A6184A2-C24D-4E09-87BF-2394C3CF9D8F}"/>
              </a:ext>
            </a:extLst>
          </p:cNvPr>
          <p:cNvPicPr>
            <a:picLocks noChangeAspect="1"/>
          </p:cNvPicPr>
          <p:nvPr/>
        </p:nvPicPr>
        <p:blipFill>
          <a:blip r:embed="rId2"/>
          <a:stretch>
            <a:fillRect/>
          </a:stretch>
        </p:blipFill>
        <p:spPr>
          <a:xfrm>
            <a:off x="2543995" y="152400"/>
            <a:ext cx="6651949" cy="1709738"/>
          </a:xfrm>
          <a:prstGeom prst="rect">
            <a:avLst/>
          </a:prstGeom>
        </p:spPr>
      </p:pic>
      <p:sp>
        <p:nvSpPr>
          <p:cNvPr id="8" name="TextBox 7">
            <a:extLst>
              <a:ext uri="{FF2B5EF4-FFF2-40B4-BE49-F238E27FC236}">
                <a16:creationId xmlns:a16="http://schemas.microsoft.com/office/drawing/2014/main" id="{6E7DD323-9A69-4E3B-B043-8593CDEA9247}"/>
              </a:ext>
            </a:extLst>
          </p:cNvPr>
          <p:cNvSpPr txBox="1"/>
          <p:nvPr/>
        </p:nvSpPr>
        <p:spPr>
          <a:xfrm>
            <a:off x="6162902" y="5795666"/>
            <a:ext cx="6066084" cy="369332"/>
          </a:xfrm>
          <a:prstGeom prst="rect">
            <a:avLst/>
          </a:prstGeom>
          <a:noFill/>
        </p:spPr>
        <p:txBody>
          <a:bodyPr wrap="none" rtlCol="0">
            <a:spAutoFit/>
          </a:bodyPr>
          <a:lstStyle/>
          <a:p>
            <a:pPr>
              <a:defRPr/>
            </a:pPr>
            <a:r>
              <a:rPr lang="pt-BR" dirty="0">
                <a:solidFill>
                  <a:prstClr val="black"/>
                </a:solidFill>
                <a:latin typeface="Perpetua"/>
              </a:rPr>
              <a:t>Chi X, et al. Fundamental &amp; </a:t>
            </a:r>
            <a:r>
              <a:rPr lang="pt-BR" dirty="0" err="1">
                <a:solidFill>
                  <a:prstClr val="black"/>
                </a:solidFill>
                <a:latin typeface="Perpetua"/>
              </a:rPr>
              <a:t>Clinical</a:t>
            </a:r>
            <a:r>
              <a:rPr lang="pt-BR" dirty="0">
                <a:solidFill>
                  <a:prstClr val="black"/>
                </a:solidFill>
                <a:latin typeface="Perpetua"/>
              </a:rPr>
              <a:t> Pharmacology 2009; 23:449–455</a:t>
            </a:r>
            <a:endParaRPr lang="en-US" dirty="0">
              <a:solidFill>
                <a:prstClr val="black"/>
              </a:solidFill>
              <a:latin typeface="Perpetua"/>
            </a:endParaRPr>
          </a:p>
        </p:txBody>
      </p:sp>
      <p:pic>
        <p:nvPicPr>
          <p:cNvPr id="10" name="Picture 9">
            <a:extLst>
              <a:ext uri="{FF2B5EF4-FFF2-40B4-BE49-F238E27FC236}">
                <a16:creationId xmlns:a16="http://schemas.microsoft.com/office/drawing/2014/main" id="{F6DDDB01-62FE-48AD-AB01-BE0B3491761F}"/>
              </a:ext>
            </a:extLst>
          </p:cNvPr>
          <p:cNvPicPr>
            <a:picLocks noChangeAspect="1"/>
          </p:cNvPicPr>
          <p:nvPr/>
        </p:nvPicPr>
        <p:blipFill>
          <a:blip r:embed="rId3"/>
          <a:stretch>
            <a:fillRect/>
          </a:stretch>
        </p:blipFill>
        <p:spPr>
          <a:xfrm>
            <a:off x="3733800" y="2057400"/>
            <a:ext cx="4535570" cy="3124200"/>
          </a:xfrm>
          <a:prstGeom prst="rect">
            <a:avLst/>
          </a:prstGeom>
        </p:spPr>
      </p:pic>
      <p:sp>
        <p:nvSpPr>
          <p:cNvPr id="3" name="TextBox 2"/>
          <p:cNvSpPr txBox="1"/>
          <p:nvPr/>
        </p:nvSpPr>
        <p:spPr>
          <a:xfrm>
            <a:off x="2614697" y="5334001"/>
            <a:ext cx="6773777" cy="646331"/>
          </a:xfrm>
          <a:prstGeom prst="rect">
            <a:avLst/>
          </a:prstGeom>
          <a:noFill/>
        </p:spPr>
        <p:txBody>
          <a:bodyPr wrap="none" rtlCol="0">
            <a:spAutoFit/>
          </a:bodyPr>
          <a:lstStyle/>
          <a:p>
            <a:pPr>
              <a:defRPr/>
            </a:pPr>
            <a:r>
              <a:rPr lang="en-US" dirty="0">
                <a:solidFill>
                  <a:prstClr val="black"/>
                </a:solidFill>
                <a:latin typeface="Perpetua"/>
              </a:rPr>
              <a:t>Signal transduction studies showed that avermectin significantly inhibits NF-</a:t>
            </a:r>
            <a:r>
              <a:rPr lang="el-GR" dirty="0">
                <a:solidFill>
                  <a:prstClr val="black"/>
                </a:solidFill>
                <a:latin typeface="Times New Roman" panose="02020603050405020304" pitchFamily="18" charset="0"/>
                <a:cs typeface="Times New Roman" panose="02020603050405020304" pitchFamily="18" charset="0"/>
              </a:rPr>
              <a:t>κ</a:t>
            </a:r>
            <a:r>
              <a:rPr lang="en-US" dirty="0">
                <a:solidFill>
                  <a:prstClr val="black"/>
                </a:solidFill>
                <a:latin typeface="Perpetua"/>
              </a:rPr>
              <a:t>B</a:t>
            </a:r>
          </a:p>
          <a:p>
            <a:pPr>
              <a:defRPr/>
            </a:pPr>
            <a:r>
              <a:rPr lang="en-US" dirty="0">
                <a:solidFill>
                  <a:prstClr val="black"/>
                </a:solidFill>
                <a:latin typeface="Perpetua"/>
              </a:rPr>
              <a:t>p65 translocation into the nucleus</a:t>
            </a:r>
          </a:p>
        </p:txBody>
      </p:sp>
    </p:spTree>
    <p:extLst>
      <p:ext uri="{BB962C8B-B14F-4D97-AF65-F5344CB8AC3E}">
        <p14:creationId xmlns:p14="http://schemas.microsoft.com/office/powerpoint/2010/main" val="42597138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lgn="ctr">
              <a:defRPr/>
            </a:pPr>
            <a:fld id="{DCFF0B3F-AB23-49BB-9C2B-EC8AC7F84C40}" type="slidenum">
              <a:rPr lang="en-US" altLang="en-US" sz="1400">
                <a:solidFill>
                  <a:prstClr val="black"/>
                </a:solidFill>
                <a:latin typeface="Franklin Gothic Book" panose="020B0503020102020204" pitchFamily="34" charset="0"/>
              </a:rPr>
              <a:pPr algn="ctr">
                <a:defRPr/>
              </a:pPr>
              <a:t>23</a:t>
            </a:fld>
            <a:endParaRPr lang="en-US" altLang="en-US" sz="1400">
              <a:solidFill>
                <a:prstClr val="black"/>
              </a:solidFill>
              <a:latin typeface="Franklin Gothic Book" panose="020B0503020102020204" pitchFamily="34" charset="0"/>
            </a:endParaRPr>
          </a:p>
        </p:txBody>
      </p:sp>
      <p:sp>
        <p:nvSpPr>
          <p:cNvPr id="3" name="Rectangle 2"/>
          <p:cNvSpPr/>
          <p:nvPr/>
        </p:nvSpPr>
        <p:spPr>
          <a:xfrm>
            <a:off x="4191000" y="6444734"/>
            <a:ext cx="6400800" cy="369332"/>
          </a:xfrm>
          <a:prstGeom prst="rect">
            <a:avLst/>
          </a:prstGeom>
        </p:spPr>
        <p:txBody>
          <a:bodyPr wrap="square">
            <a:spAutoFit/>
          </a:bodyPr>
          <a:lstStyle/>
          <a:p>
            <a:pPr algn="r">
              <a:defRPr/>
            </a:pPr>
            <a:r>
              <a:rPr lang="de-DE" dirty="0">
                <a:solidFill>
                  <a:prstClr val="black"/>
                </a:solidFill>
                <a:latin typeface="Perpetua"/>
              </a:rPr>
              <a:t>Zhang, X et al. Inflamm. Res. 57 (2008) 524–529</a:t>
            </a:r>
            <a:endParaRPr lang="en-US" dirty="0">
              <a:solidFill>
                <a:prstClr val="black"/>
              </a:solidFill>
              <a:latin typeface="Perpetua"/>
            </a:endParaRPr>
          </a:p>
        </p:txBody>
      </p:sp>
      <p:pic>
        <p:nvPicPr>
          <p:cNvPr id="4" name="Picture 3"/>
          <p:cNvPicPr>
            <a:picLocks noChangeAspect="1"/>
          </p:cNvPicPr>
          <p:nvPr/>
        </p:nvPicPr>
        <p:blipFill>
          <a:blip r:embed="rId2"/>
          <a:stretch>
            <a:fillRect/>
          </a:stretch>
        </p:blipFill>
        <p:spPr>
          <a:xfrm>
            <a:off x="1666156" y="21772"/>
            <a:ext cx="8902593" cy="971791"/>
          </a:xfrm>
          <a:prstGeom prst="rect">
            <a:avLst/>
          </a:prstGeom>
        </p:spPr>
      </p:pic>
      <p:pic>
        <p:nvPicPr>
          <p:cNvPr id="6" name="Picture 5"/>
          <p:cNvPicPr>
            <a:picLocks noChangeAspect="1"/>
          </p:cNvPicPr>
          <p:nvPr/>
        </p:nvPicPr>
        <p:blipFill>
          <a:blip r:embed="rId3"/>
          <a:stretch>
            <a:fillRect/>
          </a:stretch>
        </p:blipFill>
        <p:spPr>
          <a:xfrm>
            <a:off x="3048000" y="1752600"/>
            <a:ext cx="6157452" cy="3810000"/>
          </a:xfrm>
          <a:prstGeom prst="rect">
            <a:avLst/>
          </a:prstGeom>
        </p:spPr>
      </p:pic>
    </p:spTree>
    <p:extLst>
      <p:ext uri="{BB962C8B-B14F-4D97-AF65-F5344CB8AC3E}">
        <p14:creationId xmlns:p14="http://schemas.microsoft.com/office/powerpoint/2010/main" val="41764820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DCAC1-4A58-394B-9926-95AEC31DAEE1}"/>
              </a:ext>
            </a:extLst>
          </p:cNvPr>
          <p:cNvSpPr>
            <a:spLocks noGrp="1"/>
          </p:cNvSpPr>
          <p:nvPr>
            <p:ph type="title"/>
          </p:nvPr>
        </p:nvSpPr>
        <p:spPr>
          <a:xfrm>
            <a:off x="838200" y="0"/>
            <a:ext cx="10515600" cy="558900"/>
          </a:xfrm>
        </p:spPr>
        <p:txBody>
          <a:bodyPr>
            <a:noAutofit/>
          </a:bodyPr>
          <a:lstStyle/>
          <a:p>
            <a:r>
              <a:rPr lang="en-US" sz="2800" dirty="0"/>
              <a:t>Hospitalized Patients Trials – 6 RCT’s (n=942), 5 OCT’s (n=2,612)</a:t>
            </a:r>
          </a:p>
        </p:txBody>
      </p:sp>
      <p:pic>
        <p:nvPicPr>
          <p:cNvPr id="11" name="Content Placeholder 10" descr="Table&#10;&#10;Description automatically generated">
            <a:extLst>
              <a:ext uri="{FF2B5EF4-FFF2-40B4-BE49-F238E27FC236}">
                <a16:creationId xmlns:a16="http://schemas.microsoft.com/office/drawing/2014/main" id="{7C8AACCB-F7CD-8144-A6EE-B4EEC5F9759E}"/>
              </a:ext>
            </a:extLst>
          </p:cNvPr>
          <p:cNvPicPr>
            <a:picLocks noGrp="1" noChangeAspect="1"/>
          </p:cNvPicPr>
          <p:nvPr>
            <p:ph idx="1"/>
          </p:nvPr>
        </p:nvPicPr>
        <p:blipFill>
          <a:blip r:embed="rId2"/>
          <a:stretch>
            <a:fillRect/>
          </a:stretch>
        </p:blipFill>
        <p:spPr>
          <a:xfrm>
            <a:off x="1890584" y="519760"/>
            <a:ext cx="7417274" cy="6140531"/>
          </a:xfrm>
        </p:spPr>
      </p:pic>
    </p:spTree>
    <p:extLst>
      <p:ext uri="{BB962C8B-B14F-4D97-AF65-F5344CB8AC3E}">
        <p14:creationId xmlns:p14="http://schemas.microsoft.com/office/powerpoint/2010/main" val="28785397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F23E8-2076-AA41-BE52-0E2A8AD6CD3F}"/>
              </a:ext>
            </a:extLst>
          </p:cNvPr>
          <p:cNvSpPr>
            <a:spLocks noGrp="1"/>
          </p:cNvSpPr>
          <p:nvPr>
            <p:ph type="title"/>
          </p:nvPr>
        </p:nvSpPr>
        <p:spPr>
          <a:xfrm>
            <a:off x="838200" y="365126"/>
            <a:ext cx="11481486" cy="558900"/>
          </a:xfrm>
        </p:spPr>
        <p:txBody>
          <a:bodyPr>
            <a:normAutofit fontScale="90000"/>
          </a:bodyPr>
          <a:lstStyle/>
          <a:p>
            <a:r>
              <a:rPr lang="en-US" dirty="0"/>
              <a:t>Meta-Analysis - Time to Clinical Recovery or LOS</a:t>
            </a:r>
          </a:p>
        </p:txBody>
      </p:sp>
      <p:pic>
        <p:nvPicPr>
          <p:cNvPr id="4" name="Content Placeholder 15" descr="Table, box and whisker chart&#10;&#10;Description automatically generated">
            <a:extLst>
              <a:ext uri="{FF2B5EF4-FFF2-40B4-BE49-F238E27FC236}">
                <a16:creationId xmlns:a16="http://schemas.microsoft.com/office/drawing/2014/main" id="{AFB14F82-5C32-044B-A0E8-A6E5DDEFE0FB}"/>
              </a:ext>
            </a:extLst>
          </p:cNvPr>
          <p:cNvPicPr>
            <a:picLocks noGrp="1" noChangeAspect="1"/>
          </p:cNvPicPr>
          <p:nvPr>
            <p:ph idx="1"/>
          </p:nvPr>
        </p:nvPicPr>
        <p:blipFill>
          <a:blip r:embed="rId2"/>
          <a:stretch>
            <a:fillRect/>
          </a:stretch>
        </p:blipFill>
        <p:spPr>
          <a:xfrm>
            <a:off x="1562106" y="1136768"/>
            <a:ext cx="9260010" cy="4584464"/>
          </a:xfrm>
        </p:spPr>
      </p:pic>
    </p:spTree>
    <p:extLst>
      <p:ext uri="{BB962C8B-B14F-4D97-AF65-F5344CB8AC3E}">
        <p14:creationId xmlns:p14="http://schemas.microsoft.com/office/powerpoint/2010/main" val="41543846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15FFB-AE5E-4743-B76D-A414258C9891}"/>
              </a:ext>
            </a:extLst>
          </p:cNvPr>
          <p:cNvSpPr>
            <a:spLocks noGrp="1"/>
          </p:cNvSpPr>
          <p:nvPr>
            <p:ph type="title"/>
          </p:nvPr>
        </p:nvSpPr>
        <p:spPr/>
        <p:txBody>
          <a:bodyPr>
            <a:normAutofit fontScale="90000"/>
          </a:bodyPr>
          <a:lstStyle/>
          <a:p>
            <a:r>
              <a:rPr lang="en-US" dirty="0"/>
              <a:t>Meta-Analysis of Mortality in COVID-19 </a:t>
            </a:r>
          </a:p>
        </p:txBody>
      </p:sp>
      <p:pic>
        <p:nvPicPr>
          <p:cNvPr id="8" name="Picture 7" descr="Table&#10;&#10;Description automatically generated">
            <a:extLst>
              <a:ext uri="{FF2B5EF4-FFF2-40B4-BE49-F238E27FC236}">
                <a16:creationId xmlns:a16="http://schemas.microsoft.com/office/drawing/2014/main" id="{16E18FA9-BC9F-854E-8BA8-B74F63A08C3E}"/>
              </a:ext>
            </a:extLst>
          </p:cNvPr>
          <p:cNvPicPr>
            <a:picLocks noChangeAspect="1"/>
          </p:cNvPicPr>
          <p:nvPr/>
        </p:nvPicPr>
        <p:blipFill>
          <a:blip r:embed="rId2"/>
          <a:stretch>
            <a:fillRect/>
          </a:stretch>
        </p:blipFill>
        <p:spPr>
          <a:xfrm>
            <a:off x="789035" y="1116092"/>
            <a:ext cx="10564765" cy="4625815"/>
          </a:xfrm>
          <a:prstGeom prst="rect">
            <a:avLst/>
          </a:prstGeom>
        </p:spPr>
      </p:pic>
    </p:spTree>
    <p:extLst>
      <p:ext uri="{BB962C8B-B14F-4D97-AF65-F5344CB8AC3E}">
        <p14:creationId xmlns:p14="http://schemas.microsoft.com/office/powerpoint/2010/main" val="533824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574BB-A568-4643-A932-2AE4FF63124E}"/>
              </a:ext>
            </a:extLst>
          </p:cNvPr>
          <p:cNvSpPr>
            <a:spLocks noGrp="1"/>
          </p:cNvSpPr>
          <p:nvPr>
            <p:ph type="title"/>
          </p:nvPr>
        </p:nvSpPr>
        <p:spPr/>
        <p:txBody>
          <a:bodyPr>
            <a:normAutofit fontScale="90000"/>
          </a:bodyPr>
          <a:lstStyle/>
          <a:p>
            <a:r>
              <a:rPr lang="en-US" dirty="0"/>
              <a:t>THE REAL-WORLD EVIDENCE</a:t>
            </a:r>
          </a:p>
        </p:txBody>
      </p:sp>
      <p:sp>
        <p:nvSpPr>
          <p:cNvPr id="3" name="Content Placeholder 2">
            <a:extLst>
              <a:ext uri="{FF2B5EF4-FFF2-40B4-BE49-F238E27FC236}">
                <a16:creationId xmlns:a16="http://schemas.microsoft.com/office/drawing/2014/main" id="{B75CBFB5-3C7C-074E-8267-45AEC695EA2B}"/>
              </a:ext>
            </a:extLst>
          </p:cNvPr>
          <p:cNvSpPr>
            <a:spLocks noGrp="1"/>
          </p:cNvSpPr>
          <p:nvPr>
            <p:ph idx="1"/>
          </p:nvPr>
        </p:nvSpPr>
        <p:spPr>
          <a:xfrm>
            <a:off x="838200" y="1253331"/>
            <a:ext cx="10515600" cy="4351338"/>
          </a:xfrm>
        </p:spPr>
        <p:txBody>
          <a:bodyPr>
            <a:normAutofit fontScale="92500"/>
          </a:bodyPr>
          <a:lstStyle/>
          <a:p>
            <a:r>
              <a:rPr lang="en-US" dirty="0"/>
              <a:t>We must thank the following sources for the clinical and epidemiologic data:</a:t>
            </a:r>
          </a:p>
          <a:p>
            <a:pPr lvl="1"/>
            <a:r>
              <a:rPr lang="en-US" dirty="0"/>
              <a:t>Juan </a:t>
            </a:r>
            <a:r>
              <a:rPr lang="en-US" dirty="0" err="1"/>
              <a:t>Chamie</a:t>
            </a:r>
            <a:r>
              <a:rPr lang="en-US" dirty="0"/>
              <a:t>, a data analyst from Columbia, now living in the US, has been compiling and analyzing data from South American countries since April after first reports of effectiveness of ivermectin in Columbia and Peru</a:t>
            </a:r>
          </a:p>
          <a:p>
            <a:pPr lvl="1"/>
            <a:r>
              <a:rPr lang="en-US" dirty="0"/>
              <a:t>Alan </a:t>
            </a:r>
            <a:r>
              <a:rPr lang="en-US" dirty="0" err="1"/>
              <a:t>Cannell</a:t>
            </a:r>
            <a:r>
              <a:rPr lang="en-US" dirty="0"/>
              <a:t>, a British engineer who lives in Brazil who also stated compiling data on case counts and deaths in the Brazilian cities that initiated ivermectin distribution campaigns</a:t>
            </a:r>
          </a:p>
          <a:p>
            <a:pPr lvl="1"/>
            <a:r>
              <a:rPr lang="en-US" dirty="0" err="1"/>
              <a:t>TrialSiteNews</a:t>
            </a:r>
            <a:r>
              <a:rPr lang="en-US" dirty="0"/>
              <a:t> –for meticulously and immediately posting news of all the emerging trials evidence reviewed, as well as the work of </a:t>
            </a:r>
            <a:r>
              <a:rPr lang="en-US" dirty="0" err="1"/>
              <a:t>Chamie</a:t>
            </a:r>
            <a:r>
              <a:rPr lang="en-US" dirty="0"/>
              <a:t> and </a:t>
            </a:r>
            <a:r>
              <a:rPr lang="en-US" dirty="0" err="1"/>
              <a:t>Cannell</a:t>
            </a:r>
            <a:r>
              <a:rPr lang="en-US" dirty="0"/>
              <a:t> above</a:t>
            </a:r>
          </a:p>
          <a:p>
            <a:pPr lvl="1"/>
            <a:r>
              <a:rPr lang="en-US" dirty="0"/>
              <a:t>Paul E. </a:t>
            </a:r>
            <a:r>
              <a:rPr lang="en-US" dirty="0" err="1"/>
              <a:t>Marik</a:t>
            </a:r>
            <a:r>
              <a:rPr lang="en-US" dirty="0"/>
              <a:t>, MD –  for getting the FLCCC to focus on ivermectin </a:t>
            </a:r>
            <a:r>
              <a:rPr lang="en-US" dirty="0">
                <a:sym typeface="Wingdings" pitchFamily="2" charset="2"/>
              </a:rPr>
              <a:t></a:t>
            </a:r>
            <a:endParaRPr lang="en-US" dirty="0"/>
          </a:p>
        </p:txBody>
      </p:sp>
    </p:spTree>
    <p:extLst>
      <p:ext uri="{BB962C8B-B14F-4D97-AF65-F5344CB8AC3E}">
        <p14:creationId xmlns:p14="http://schemas.microsoft.com/office/powerpoint/2010/main" val="3433480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322404" y="6488668"/>
            <a:ext cx="3563924" cy="369332"/>
          </a:xfrm>
          <a:prstGeom prst="rect">
            <a:avLst/>
          </a:prstGeom>
          <a:noFill/>
        </p:spPr>
        <p:txBody>
          <a:bodyPr wrap="none" rtlCol="0">
            <a:spAutoFit/>
          </a:bodyPr>
          <a:lstStyle/>
          <a:p>
            <a:r>
              <a:rPr lang="en-US" dirty="0"/>
              <a:t>Antiviral Research 2020;178:104787</a:t>
            </a:r>
          </a:p>
        </p:txBody>
      </p:sp>
      <p:sp>
        <p:nvSpPr>
          <p:cNvPr id="2" name="Slide Number Placeholder 1">
            <a:extLst>
              <a:ext uri="{FF2B5EF4-FFF2-40B4-BE49-F238E27FC236}">
                <a16:creationId xmlns:a16="http://schemas.microsoft.com/office/drawing/2014/main" id="{F117B0A2-B27E-4938-B0F7-CC88429C144C}"/>
              </a:ext>
            </a:extLst>
          </p:cNvPr>
          <p:cNvSpPr>
            <a:spLocks noGrp="1"/>
          </p:cNvSpPr>
          <p:nvPr>
            <p:ph type="sldNum" sz="quarter" idx="10"/>
          </p:nvPr>
        </p:nvSpPr>
        <p:spPr/>
        <p:txBody>
          <a:bodyPr/>
          <a:lstStyle/>
          <a:p>
            <a:pPr>
              <a:defRPr/>
            </a:pPr>
            <a:fld id="{DCFF0B3F-AB23-49BB-9C2B-EC8AC7F84C40}" type="slidenum">
              <a:rPr lang="en-US" altLang="en-US" smtClean="0"/>
              <a:pPr>
                <a:defRPr/>
              </a:pPr>
              <a:t>28</a:t>
            </a:fld>
            <a:endParaRPr lang="en-US" altLang="en-US"/>
          </a:p>
        </p:txBody>
      </p:sp>
      <p:pic>
        <p:nvPicPr>
          <p:cNvPr id="5" name="Picture 4" descr="Chart, histogram&#10;&#10;Description automatically generated">
            <a:extLst>
              <a:ext uri="{FF2B5EF4-FFF2-40B4-BE49-F238E27FC236}">
                <a16:creationId xmlns:a16="http://schemas.microsoft.com/office/drawing/2014/main" id="{D82287E2-615C-1041-B1F0-B4FC6D461D07}"/>
              </a:ext>
            </a:extLst>
          </p:cNvPr>
          <p:cNvPicPr>
            <a:picLocks noChangeAspect="1"/>
          </p:cNvPicPr>
          <p:nvPr/>
        </p:nvPicPr>
        <p:blipFill>
          <a:blip r:embed="rId3"/>
          <a:stretch>
            <a:fillRect/>
          </a:stretch>
        </p:blipFill>
        <p:spPr>
          <a:xfrm>
            <a:off x="172994" y="481914"/>
            <a:ext cx="11857487" cy="5404076"/>
          </a:xfrm>
          <a:prstGeom prst="rect">
            <a:avLst/>
          </a:prstGeom>
        </p:spPr>
      </p:pic>
    </p:spTree>
    <p:extLst>
      <p:ext uri="{BB962C8B-B14F-4D97-AF65-F5344CB8AC3E}">
        <p14:creationId xmlns:p14="http://schemas.microsoft.com/office/powerpoint/2010/main" val="24737256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diagram&#10;&#10;Description automatically generated">
            <a:extLst>
              <a:ext uri="{FF2B5EF4-FFF2-40B4-BE49-F238E27FC236}">
                <a16:creationId xmlns:a16="http://schemas.microsoft.com/office/drawing/2014/main" id="{AE4EDDFE-B26D-7E4C-9B35-0A674C8B3C4F}"/>
              </a:ext>
            </a:extLst>
          </p:cNvPr>
          <p:cNvPicPr>
            <a:picLocks noChangeAspect="1"/>
          </p:cNvPicPr>
          <p:nvPr/>
        </p:nvPicPr>
        <p:blipFill>
          <a:blip r:embed="rId2"/>
          <a:stretch>
            <a:fillRect/>
          </a:stretch>
        </p:blipFill>
        <p:spPr>
          <a:xfrm>
            <a:off x="630194" y="800249"/>
            <a:ext cx="10931611" cy="4629766"/>
          </a:xfrm>
          <a:prstGeom prst="rect">
            <a:avLst/>
          </a:prstGeom>
        </p:spPr>
      </p:pic>
    </p:spTree>
    <p:extLst>
      <p:ext uri="{BB962C8B-B14F-4D97-AF65-F5344CB8AC3E}">
        <p14:creationId xmlns:p14="http://schemas.microsoft.com/office/powerpoint/2010/main" val="29010376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BED6C-6722-0E41-9F77-BD36858A633D}"/>
              </a:ext>
            </a:extLst>
          </p:cNvPr>
          <p:cNvSpPr>
            <a:spLocks noGrp="1"/>
          </p:cNvSpPr>
          <p:nvPr>
            <p:ph type="title"/>
          </p:nvPr>
        </p:nvSpPr>
        <p:spPr>
          <a:xfrm>
            <a:off x="838200" y="354572"/>
            <a:ext cx="10515600" cy="558900"/>
          </a:xfrm>
        </p:spPr>
        <p:txBody>
          <a:bodyPr>
            <a:normAutofit fontScale="90000"/>
          </a:bodyPr>
          <a:lstStyle/>
          <a:p>
            <a:r>
              <a:rPr lang="en-US" dirty="0"/>
              <a:t>“Mega </a:t>
            </a:r>
            <a:r>
              <a:rPr lang="en-US" dirty="0" err="1"/>
              <a:t>Operacion</a:t>
            </a:r>
            <a:r>
              <a:rPr lang="en-US" dirty="0"/>
              <a:t> </a:t>
            </a:r>
            <a:r>
              <a:rPr lang="en-US" dirty="0" err="1"/>
              <a:t>Tayta</a:t>
            </a:r>
            <a:r>
              <a:rPr lang="en-US" dirty="0"/>
              <a:t>” – August 2020         </a:t>
            </a:r>
            <a:r>
              <a:rPr lang="en-US" sz="2700" dirty="0">
                <a:solidFill>
                  <a:schemeClr val="tx1"/>
                </a:solidFill>
              </a:rPr>
              <a:t>Prophylaxis protocol targeting elderly and most risk challenged people in Peru</a:t>
            </a:r>
            <a:br>
              <a:rPr lang="en-US" sz="2700" dirty="0"/>
            </a:br>
            <a:endParaRPr lang="en-US" sz="2700" dirty="0"/>
          </a:p>
        </p:txBody>
      </p:sp>
      <p:pic>
        <p:nvPicPr>
          <p:cNvPr id="5" name="Content Placeholder 4" descr="A picture containing diagram&#10;&#10;Description automatically generated">
            <a:extLst>
              <a:ext uri="{FF2B5EF4-FFF2-40B4-BE49-F238E27FC236}">
                <a16:creationId xmlns:a16="http://schemas.microsoft.com/office/drawing/2014/main" id="{1088AFA3-3F20-B348-BA69-08206FDB38F6}"/>
              </a:ext>
            </a:extLst>
          </p:cNvPr>
          <p:cNvPicPr>
            <a:picLocks noGrp="1" noChangeAspect="1"/>
          </p:cNvPicPr>
          <p:nvPr>
            <p:ph idx="1"/>
          </p:nvPr>
        </p:nvPicPr>
        <p:blipFill>
          <a:blip r:embed="rId2"/>
          <a:stretch>
            <a:fillRect/>
          </a:stretch>
        </p:blipFill>
        <p:spPr>
          <a:xfrm>
            <a:off x="1308846" y="913472"/>
            <a:ext cx="8668871" cy="5309442"/>
          </a:xfrm>
        </p:spPr>
      </p:pic>
    </p:spTree>
    <p:extLst>
      <p:ext uri="{BB962C8B-B14F-4D97-AF65-F5344CB8AC3E}">
        <p14:creationId xmlns:p14="http://schemas.microsoft.com/office/powerpoint/2010/main" val="42845055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hart, histogram&#10;&#10;Description automatically generated">
            <a:extLst>
              <a:ext uri="{FF2B5EF4-FFF2-40B4-BE49-F238E27FC236}">
                <a16:creationId xmlns:a16="http://schemas.microsoft.com/office/drawing/2014/main" id="{CD54AC30-67C0-824B-8142-8F080A862697}"/>
              </a:ext>
            </a:extLst>
          </p:cNvPr>
          <p:cNvPicPr>
            <a:picLocks noChangeAspect="1"/>
          </p:cNvPicPr>
          <p:nvPr/>
        </p:nvPicPr>
        <p:blipFill>
          <a:blip r:embed="rId2"/>
          <a:stretch>
            <a:fillRect/>
          </a:stretch>
        </p:blipFill>
        <p:spPr>
          <a:xfrm>
            <a:off x="2247285" y="976184"/>
            <a:ext cx="7408243" cy="5177480"/>
          </a:xfrm>
          <a:prstGeom prst="rect">
            <a:avLst/>
          </a:prstGeom>
        </p:spPr>
      </p:pic>
      <p:sp>
        <p:nvSpPr>
          <p:cNvPr id="4" name="TextBox 3">
            <a:extLst>
              <a:ext uri="{FF2B5EF4-FFF2-40B4-BE49-F238E27FC236}">
                <a16:creationId xmlns:a16="http://schemas.microsoft.com/office/drawing/2014/main" id="{15C57A90-949E-A547-8240-48C3B56B3637}"/>
              </a:ext>
            </a:extLst>
          </p:cNvPr>
          <p:cNvSpPr txBox="1"/>
          <p:nvPr/>
        </p:nvSpPr>
        <p:spPr>
          <a:xfrm>
            <a:off x="2063577" y="370703"/>
            <a:ext cx="7982465" cy="369332"/>
          </a:xfrm>
          <a:prstGeom prst="rect">
            <a:avLst/>
          </a:prstGeom>
          <a:noFill/>
        </p:spPr>
        <p:txBody>
          <a:bodyPr wrap="square" rtlCol="0">
            <a:spAutoFit/>
          </a:bodyPr>
          <a:lstStyle/>
          <a:p>
            <a:r>
              <a:rPr lang="en-US" b="1" dirty="0">
                <a:solidFill>
                  <a:srgbClr val="218CA7"/>
                </a:solidFill>
              </a:rPr>
              <a:t>In Lima, Peru (in red).. No ivermectin distribution campaign took place</a:t>
            </a:r>
          </a:p>
        </p:txBody>
      </p:sp>
    </p:spTree>
    <p:extLst>
      <p:ext uri="{BB962C8B-B14F-4D97-AF65-F5344CB8AC3E}">
        <p14:creationId xmlns:p14="http://schemas.microsoft.com/office/powerpoint/2010/main" val="15615012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11E4D-81DE-114C-82EC-C8D742B5B4F4}"/>
              </a:ext>
            </a:extLst>
          </p:cNvPr>
          <p:cNvSpPr>
            <a:spLocks noGrp="1"/>
          </p:cNvSpPr>
          <p:nvPr>
            <p:ph type="title"/>
          </p:nvPr>
        </p:nvSpPr>
        <p:spPr/>
        <p:txBody>
          <a:bodyPr>
            <a:normAutofit fontScale="90000"/>
          </a:bodyPr>
          <a:lstStyle/>
          <a:p>
            <a:r>
              <a:rPr lang="en-US" dirty="0"/>
              <a:t>A Tale of Three Cities in Brazil</a:t>
            </a:r>
          </a:p>
        </p:txBody>
      </p:sp>
      <p:sp>
        <p:nvSpPr>
          <p:cNvPr id="3" name="Content Placeholder 2">
            <a:extLst>
              <a:ext uri="{FF2B5EF4-FFF2-40B4-BE49-F238E27FC236}">
                <a16:creationId xmlns:a16="http://schemas.microsoft.com/office/drawing/2014/main" id="{B78097EF-758F-554C-937C-BC0C61B76338}"/>
              </a:ext>
            </a:extLst>
          </p:cNvPr>
          <p:cNvSpPr>
            <a:spLocks noGrp="1"/>
          </p:cNvSpPr>
          <p:nvPr>
            <p:ph idx="1"/>
          </p:nvPr>
        </p:nvSpPr>
        <p:spPr>
          <a:xfrm>
            <a:off x="726989" y="1253331"/>
            <a:ext cx="10515600" cy="4351338"/>
          </a:xfrm>
        </p:spPr>
        <p:txBody>
          <a:bodyPr/>
          <a:lstStyle/>
          <a:p>
            <a:r>
              <a:rPr lang="en-US" sz="2000" b="1" dirty="0"/>
              <a:t>Case count decreases in Brazilian cities with ivermectin distribution programs </a:t>
            </a:r>
            <a:br>
              <a:rPr lang="en-US" sz="2000" b="1" dirty="0"/>
            </a:br>
            <a:r>
              <a:rPr lang="en-US" sz="2000" dirty="0"/>
              <a:t>(yellow rows are cities that distributed ivermectin, neighboring city in same region did not)</a:t>
            </a:r>
            <a:endParaRPr lang="en-US" sz="2000" b="1" dirty="0"/>
          </a:p>
          <a:p>
            <a:endParaRPr lang="en-US" dirty="0"/>
          </a:p>
        </p:txBody>
      </p:sp>
      <p:graphicFrame>
        <p:nvGraphicFramePr>
          <p:cNvPr id="4" name="Table 3">
            <a:extLst>
              <a:ext uri="{FF2B5EF4-FFF2-40B4-BE49-F238E27FC236}">
                <a16:creationId xmlns:a16="http://schemas.microsoft.com/office/drawing/2014/main" id="{93A78C11-1B00-8D4E-ABAB-F0F88F39EC76}"/>
              </a:ext>
            </a:extLst>
          </p:cNvPr>
          <p:cNvGraphicFramePr>
            <a:graphicFrameLocks noGrp="1"/>
          </p:cNvGraphicFramePr>
          <p:nvPr/>
        </p:nvGraphicFramePr>
        <p:xfrm>
          <a:off x="838200" y="2372497"/>
          <a:ext cx="10048103" cy="3076830"/>
        </p:xfrm>
        <a:graphic>
          <a:graphicData uri="http://schemas.openxmlformats.org/drawingml/2006/table">
            <a:tbl>
              <a:tblPr>
                <a:tableStyleId>{5C22544A-7EE6-4342-B048-85BDC9FD1C3A}</a:tableStyleId>
              </a:tblPr>
              <a:tblGrid>
                <a:gridCol w="1361178">
                  <a:extLst>
                    <a:ext uri="{9D8B030D-6E8A-4147-A177-3AD203B41FA5}">
                      <a16:colId xmlns:a16="http://schemas.microsoft.com/office/drawing/2014/main" val="1317072283"/>
                    </a:ext>
                  </a:extLst>
                </a:gridCol>
                <a:gridCol w="1880013">
                  <a:extLst>
                    <a:ext uri="{9D8B030D-6E8A-4147-A177-3AD203B41FA5}">
                      <a16:colId xmlns:a16="http://schemas.microsoft.com/office/drawing/2014/main" val="971165736"/>
                    </a:ext>
                  </a:extLst>
                </a:gridCol>
                <a:gridCol w="1307261">
                  <a:extLst>
                    <a:ext uri="{9D8B030D-6E8A-4147-A177-3AD203B41FA5}">
                      <a16:colId xmlns:a16="http://schemas.microsoft.com/office/drawing/2014/main" val="712806498"/>
                    </a:ext>
                  </a:extLst>
                </a:gridCol>
                <a:gridCol w="1307261">
                  <a:extLst>
                    <a:ext uri="{9D8B030D-6E8A-4147-A177-3AD203B41FA5}">
                      <a16:colId xmlns:a16="http://schemas.microsoft.com/office/drawing/2014/main" val="806024619"/>
                    </a:ext>
                  </a:extLst>
                </a:gridCol>
                <a:gridCol w="1307261">
                  <a:extLst>
                    <a:ext uri="{9D8B030D-6E8A-4147-A177-3AD203B41FA5}">
                      <a16:colId xmlns:a16="http://schemas.microsoft.com/office/drawing/2014/main" val="2249020685"/>
                    </a:ext>
                  </a:extLst>
                </a:gridCol>
                <a:gridCol w="1704016">
                  <a:extLst>
                    <a:ext uri="{9D8B030D-6E8A-4147-A177-3AD203B41FA5}">
                      <a16:colId xmlns:a16="http://schemas.microsoft.com/office/drawing/2014/main" val="1720187257"/>
                    </a:ext>
                  </a:extLst>
                </a:gridCol>
                <a:gridCol w="1181113">
                  <a:extLst>
                    <a:ext uri="{9D8B030D-6E8A-4147-A177-3AD203B41FA5}">
                      <a16:colId xmlns:a16="http://schemas.microsoft.com/office/drawing/2014/main" val="153795720"/>
                    </a:ext>
                  </a:extLst>
                </a:gridCol>
              </a:tblGrid>
              <a:tr h="754020">
                <a:tc>
                  <a:txBody>
                    <a:bodyPr/>
                    <a:lstStyle/>
                    <a:p>
                      <a:pPr marL="0" marR="0" fontAlgn="ctr">
                        <a:spcBef>
                          <a:spcPts val="20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effectLst/>
                        </a:rPr>
                        <a:t>Region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71755"/>
                </a:tc>
                <a:tc>
                  <a:txBody>
                    <a:bodyPr/>
                    <a:lstStyle/>
                    <a:p>
                      <a:pPr marL="0" marR="0" fontAlgn="ctr">
                        <a:spcBef>
                          <a:spcPts val="20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effectLst/>
                        </a:rPr>
                        <a:t>Confirmed new </a:t>
                      </a:r>
                      <a:br>
                        <a:rPr lang="en-US" sz="1800">
                          <a:effectLst/>
                        </a:rPr>
                      </a:br>
                      <a:r>
                        <a:rPr lang="en-US" sz="1800">
                          <a:effectLst/>
                        </a:rPr>
                        <a:t>cases/month</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71755"/>
                </a:tc>
                <a:tc>
                  <a:txBody>
                    <a:bodyPr/>
                    <a:lstStyle/>
                    <a:p>
                      <a:pPr marL="0" marR="0" fontAlgn="ctr">
                        <a:spcBef>
                          <a:spcPts val="20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effectLst/>
                        </a:rPr>
                        <a:t>June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71755"/>
                </a:tc>
                <a:tc>
                  <a:txBody>
                    <a:bodyPr/>
                    <a:lstStyle/>
                    <a:p>
                      <a:pPr marL="0" marR="0" fontAlgn="ctr">
                        <a:spcBef>
                          <a:spcPts val="20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effectLst/>
                        </a:rPr>
                        <a:t>July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71755"/>
                </a:tc>
                <a:tc>
                  <a:txBody>
                    <a:bodyPr/>
                    <a:lstStyle/>
                    <a:p>
                      <a:pPr marL="0" marR="0" fontAlgn="ctr">
                        <a:spcBef>
                          <a:spcPts val="20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effectLst/>
                        </a:rPr>
                        <a:t>August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71755"/>
                </a:tc>
                <a:tc>
                  <a:txBody>
                    <a:bodyPr/>
                    <a:lstStyle/>
                    <a:p>
                      <a:pPr marL="0" marR="0" fontAlgn="ctr">
                        <a:spcBef>
                          <a:spcPts val="20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effectLst/>
                        </a:rPr>
                        <a:t>Population </a:t>
                      </a:r>
                    </a:p>
                    <a:p>
                      <a:pPr marL="0" marR="0" fontAlgn="ctr">
                        <a:spcBef>
                          <a:spcPts val="20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effectLst/>
                        </a:rPr>
                        <a:t>2020 (1000)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71755"/>
                </a:tc>
                <a:tc>
                  <a:txBody>
                    <a:bodyPr/>
                    <a:lstStyle/>
                    <a:p>
                      <a:pPr marL="0" marR="0" fontAlgn="ctr">
                        <a:spcBef>
                          <a:spcPts val="20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effectLst/>
                        </a:rPr>
                        <a:t>% August </a:t>
                      </a:r>
                      <a:br>
                        <a:rPr lang="en-US" sz="1800">
                          <a:effectLst/>
                        </a:rPr>
                      </a:br>
                      <a:r>
                        <a:rPr lang="en-US" sz="1800">
                          <a:effectLst/>
                        </a:rPr>
                        <a:t>vs. June/July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71755"/>
                </a:tc>
                <a:extLst>
                  <a:ext uri="{0D108BD9-81ED-4DB2-BD59-A6C34878D82A}">
                    <a16:rowId xmlns:a16="http://schemas.microsoft.com/office/drawing/2014/main" val="4220161629"/>
                  </a:ext>
                </a:extLst>
              </a:tr>
              <a:tr h="353782">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solidFill>
                            <a:schemeClr val="tx1"/>
                          </a:solidFill>
                          <a:effectLst/>
                        </a:rPr>
                        <a:t>South</a:t>
                      </a:r>
                      <a:endParaRPr lang="en-US"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36195" marB="0">
                    <a:solidFill>
                      <a:srgbClr val="FFFF00"/>
                    </a:solidFill>
                  </a:tcPr>
                </a:tc>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solidFill>
                            <a:schemeClr val="tx1"/>
                          </a:solidFill>
                          <a:effectLst/>
                        </a:rPr>
                        <a:t>Itajaí</a:t>
                      </a:r>
                      <a:endParaRPr lang="en-US"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36195" marB="0">
                    <a:solidFill>
                      <a:srgbClr val="FFFF00"/>
                    </a:solidFill>
                  </a:tcPr>
                </a:tc>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solidFill>
                            <a:schemeClr val="tx1"/>
                          </a:solidFill>
                          <a:effectLst/>
                        </a:rPr>
                        <a:t>2123</a:t>
                      </a:r>
                      <a:endParaRPr lang="en-US"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36195" marB="0">
                    <a:solidFill>
                      <a:srgbClr val="FFFF00"/>
                    </a:solidFill>
                  </a:tcPr>
                </a:tc>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solidFill>
                            <a:schemeClr val="tx1"/>
                          </a:solidFill>
                          <a:effectLst/>
                        </a:rPr>
                        <a:t>2854</a:t>
                      </a:r>
                      <a:endParaRPr lang="en-US"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36195" marB="0">
                    <a:solidFill>
                      <a:srgbClr val="FFFF00"/>
                    </a:solidFill>
                  </a:tcPr>
                </a:tc>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solidFill>
                            <a:schemeClr val="tx1"/>
                          </a:solidFill>
                          <a:effectLst/>
                        </a:rPr>
                        <a:t>998</a:t>
                      </a:r>
                      <a:endParaRPr lang="en-US"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36195" marB="0">
                    <a:solidFill>
                      <a:srgbClr val="FFFF00"/>
                    </a:solidFill>
                  </a:tcPr>
                </a:tc>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solidFill>
                            <a:schemeClr val="tx1"/>
                          </a:solidFill>
                          <a:effectLst/>
                        </a:rPr>
                        <a:t>223</a:t>
                      </a:r>
                      <a:endParaRPr lang="en-US"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36195" marB="0">
                    <a:solidFill>
                      <a:srgbClr val="FFFF00"/>
                    </a:solidFill>
                  </a:tcPr>
                </a:tc>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b="1" dirty="0">
                          <a:solidFill>
                            <a:schemeClr val="tx1"/>
                          </a:solidFill>
                          <a:effectLst/>
                        </a:rPr>
                        <a:t>40%</a:t>
                      </a:r>
                      <a:endParaRPr lang="en-US"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36195" marB="0">
                    <a:solidFill>
                      <a:srgbClr val="FFFF00"/>
                    </a:solidFill>
                  </a:tcPr>
                </a:tc>
                <a:extLst>
                  <a:ext uri="{0D108BD9-81ED-4DB2-BD59-A6C34878D82A}">
                    <a16:rowId xmlns:a16="http://schemas.microsoft.com/office/drawing/2014/main" val="1112252800"/>
                  </a:ext>
                </a:extLst>
              </a:tr>
              <a:tr h="420488">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effectLst/>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71755"/>
                </a:tc>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dirty="0" err="1">
                          <a:effectLst/>
                        </a:rPr>
                        <a:t>Chapecó</a:t>
                      </a:r>
                      <a:r>
                        <a:rPr lang="en-US" sz="1800" dirty="0">
                          <a:effectLst/>
                        </a:rPr>
                        <a:t>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71755"/>
                </a:tc>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effectLst/>
                        </a:rPr>
                        <a:t>1760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71755"/>
                </a:tc>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effectLst/>
                        </a:rPr>
                        <a:t>1754</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71755"/>
                </a:tc>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effectLst/>
                        </a:rPr>
                        <a:t>1405</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71755"/>
                </a:tc>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effectLst/>
                        </a:rPr>
                        <a:t>224</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71755"/>
                </a:tc>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effectLst/>
                        </a:rPr>
                        <a:t>80%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71755"/>
                </a:tc>
                <a:extLst>
                  <a:ext uri="{0D108BD9-81ED-4DB2-BD59-A6C34878D82A}">
                    <a16:rowId xmlns:a16="http://schemas.microsoft.com/office/drawing/2014/main" val="3069509501"/>
                  </a:ext>
                </a:extLst>
              </a:tr>
              <a:tr h="353782">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dirty="0">
                          <a:effectLst/>
                        </a:rPr>
                        <a:t>North</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36195" marB="0">
                    <a:solidFill>
                      <a:srgbClr val="FFFF00"/>
                    </a:solidFill>
                  </a:tcPr>
                </a:tc>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effectLst/>
                        </a:rPr>
                        <a:t>Macapá</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36195" marB="0">
                    <a:solidFill>
                      <a:srgbClr val="FFFF00"/>
                    </a:solidFill>
                  </a:tcPr>
                </a:tc>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effectLst/>
                        </a:rPr>
                        <a:t>7966</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36195" marB="0">
                    <a:solidFill>
                      <a:srgbClr val="FFFF00"/>
                    </a:solidFill>
                  </a:tcPr>
                </a:tc>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effectLst/>
                        </a:rPr>
                        <a:t>2481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36195" marB="0">
                    <a:solidFill>
                      <a:srgbClr val="FFFF00"/>
                    </a:solidFill>
                  </a:tcPr>
                </a:tc>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effectLst/>
                        </a:rPr>
                        <a:t>2370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36195" marB="0">
                    <a:solidFill>
                      <a:srgbClr val="FFFF00"/>
                    </a:solidFill>
                  </a:tcPr>
                </a:tc>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effectLst/>
                        </a:rPr>
                        <a:t>503</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36195" marB="0">
                    <a:solidFill>
                      <a:srgbClr val="FFFF00"/>
                    </a:solidFill>
                  </a:tcPr>
                </a:tc>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b="1" dirty="0">
                          <a:effectLst/>
                        </a:rPr>
                        <a:t>45%</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36195" marB="0">
                    <a:solidFill>
                      <a:srgbClr val="FFFF00"/>
                    </a:solidFill>
                  </a:tcPr>
                </a:tc>
                <a:extLst>
                  <a:ext uri="{0D108BD9-81ED-4DB2-BD59-A6C34878D82A}">
                    <a16:rowId xmlns:a16="http://schemas.microsoft.com/office/drawing/2014/main" val="78530747"/>
                  </a:ext>
                </a:extLst>
              </a:tr>
              <a:tr h="420488">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effectLst/>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71755"/>
                </a:tc>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effectLst/>
                        </a:rPr>
                        <a:t>Ananindeua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71755"/>
                </a:tc>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effectLst/>
                        </a:rPr>
                        <a:t>1520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71755"/>
                </a:tc>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effectLst/>
                        </a:rPr>
                        <a:t>1521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71755"/>
                </a:tc>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effectLst/>
                        </a:rPr>
                        <a:t>1014</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71755"/>
                </a:tc>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effectLst/>
                        </a:rPr>
                        <a:t>535</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71755"/>
                </a:tc>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effectLst/>
                        </a:rPr>
                        <a:t>67%</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71755"/>
                </a:tc>
                <a:extLst>
                  <a:ext uri="{0D108BD9-81ED-4DB2-BD59-A6C34878D82A}">
                    <a16:rowId xmlns:a16="http://schemas.microsoft.com/office/drawing/2014/main" val="2461757660"/>
                  </a:ext>
                </a:extLst>
              </a:tr>
              <a:tr h="353782">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dirty="0">
                          <a:effectLst/>
                        </a:rPr>
                        <a:t>North East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36195" marB="0">
                    <a:solidFill>
                      <a:srgbClr val="FFFF00"/>
                    </a:solidFill>
                  </a:tcPr>
                </a:tc>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effectLst/>
                        </a:rPr>
                        <a:t>Natal</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36195" marB="0">
                    <a:solidFill>
                      <a:srgbClr val="FFFF00"/>
                    </a:solidFill>
                  </a:tcPr>
                </a:tc>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effectLst/>
                        </a:rPr>
                        <a:t>9009</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36195" marB="0">
                    <a:solidFill>
                      <a:srgbClr val="FFFF00"/>
                    </a:solidFill>
                  </a:tcPr>
                </a:tc>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effectLst/>
                        </a:rPr>
                        <a:t>7554</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36195" marB="0">
                    <a:solidFill>
                      <a:srgbClr val="FFFF00"/>
                    </a:solidFill>
                  </a:tcPr>
                </a:tc>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effectLst/>
                        </a:rPr>
                        <a:t>1590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36195" marB="0">
                    <a:solidFill>
                      <a:srgbClr val="FFFF00"/>
                    </a:solidFill>
                  </a:tcPr>
                </a:tc>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b="1">
                          <a:effectLst/>
                        </a:rPr>
                        <a:t>890</a:t>
                      </a:r>
                      <a:endParaRPr lang="en-US" sz="18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36195" marB="0">
                    <a:solidFill>
                      <a:srgbClr val="FFFF00"/>
                    </a:solidFill>
                  </a:tcPr>
                </a:tc>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b="1" dirty="0">
                          <a:effectLst/>
                        </a:rPr>
                        <a:t>19%</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36195" marB="0">
                    <a:solidFill>
                      <a:srgbClr val="FFFF00"/>
                    </a:solidFill>
                  </a:tcPr>
                </a:tc>
                <a:extLst>
                  <a:ext uri="{0D108BD9-81ED-4DB2-BD59-A6C34878D82A}">
                    <a16:rowId xmlns:a16="http://schemas.microsoft.com/office/drawing/2014/main" val="3889730166"/>
                  </a:ext>
                </a:extLst>
              </a:tr>
              <a:tr h="420488">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effectLst/>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71755"/>
                </a:tc>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effectLst/>
                        </a:rPr>
                        <a:t>João Pessoa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71755"/>
                </a:tc>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effectLst/>
                        </a:rPr>
                        <a:t>9437</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71755"/>
                </a:tc>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effectLst/>
                        </a:rPr>
                        <a:t>7963</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71755"/>
                </a:tc>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effectLst/>
                        </a:rPr>
                        <a:t>5384</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71755"/>
                </a:tc>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a:effectLst/>
                        </a:rPr>
                        <a:t>817</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71755"/>
                </a:tc>
                <a:tc>
                  <a:txBody>
                    <a:bodyPr/>
                    <a:lstStyle/>
                    <a:p>
                      <a:pPr marL="0" marR="0" fontAlgn="ctr">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800" dirty="0">
                          <a:effectLst/>
                        </a:rPr>
                        <a:t>62%</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71755"/>
                </a:tc>
                <a:extLst>
                  <a:ext uri="{0D108BD9-81ED-4DB2-BD59-A6C34878D82A}">
                    <a16:rowId xmlns:a16="http://schemas.microsoft.com/office/drawing/2014/main" val="2524051095"/>
                  </a:ext>
                </a:extLst>
              </a:tr>
            </a:tbl>
          </a:graphicData>
        </a:graphic>
      </p:graphicFrame>
    </p:spTree>
    <p:extLst>
      <p:ext uri="{BB962C8B-B14F-4D97-AF65-F5344CB8AC3E}">
        <p14:creationId xmlns:p14="http://schemas.microsoft.com/office/powerpoint/2010/main" val="3727973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CF605-6900-4349-8755-BAD6315B7F65}"/>
              </a:ext>
            </a:extLst>
          </p:cNvPr>
          <p:cNvSpPr>
            <a:spLocks noGrp="1"/>
          </p:cNvSpPr>
          <p:nvPr>
            <p:ph type="title"/>
          </p:nvPr>
        </p:nvSpPr>
        <p:spPr/>
        <p:txBody>
          <a:bodyPr>
            <a:normAutofit fontScale="90000"/>
          </a:bodyPr>
          <a:lstStyle/>
          <a:p>
            <a:r>
              <a:rPr lang="en-US" dirty="0"/>
              <a:t>A Tale of Three Cities in Brazil</a:t>
            </a:r>
          </a:p>
        </p:txBody>
      </p:sp>
      <p:pic>
        <p:nvPicPr>
          <p:cNvPr id="5" name="Content Placeholder 4" descr="Table&#10;&#10;Description automatically generated">
            <a:extLst>
              <a:ext uri="{FF2B5EF4-FFF2-40B4-BE49-F238E27FC236}">
                <a16:creationId xmlns:a16="http://schemas.microsoft.com/office/drawing/2014/main" id="{A39389E3-6032-5748-9256-7ADF831159FF}"/>
              </a:ext>
            </a:extLst>
          </p:cNvPr>
          <p:cNvPicPr>
            <a:picLocks noGrp="1" noChangeAspect="1"/>
          </p:cNvPicPr>
          <p:nvPr>
            <p:ph idx="1"/>
          </p:nvPr>
        </p:nvPicPr>
        <p:blipFill>
          <a:blip r:embed="rId2"/>
          <a:stretch>
            <a:fillRect/>
          </a:stretch>
        </p:blipFill>
        <p:spPr>
          <a:xfrm>
            <a:off x="838200" y="1484740"/>
            <a:ext cx="10515600" cy="3888519"/>
          </a:xfrm>
        </p:spPr>
      </p:pic>
    </p:spTree>
    <p:extLst>
      <p:ext uri="{BB962C8B-B14F-4D97-AF65-F5344CB8AC3E}">
        <p14:creationId xmlns:p14="http://schemas.microsoft.com/office/powerpoint/2010/main" val="33400307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Title 1"/>
          <p:cNvSpPr txBox="1">
            <a:spLocks noGrp="1"/>
          </p:cNvSpPr>
          <p:nvPr>
            <p:ph type="title"/>
          </p:nvPr>
        </p:nvSpPr>
        <p:spPr>
          <a:xfrm>
            <a:off x="8531686" y="1696303"/>
            <a:ext cx="3372923" cy="4632088"/>
          </a:xfrm>
          <a:prstGeom prst="rect">
            <a:avLst/>
          </a:prstGeom>
        </p:spPr>
        <p:txBody>
          <a:bodyPr>
            <a:normAutofit fontScale="90000"/>
          </a:bodyPr>
          <a:lstStyle/>
          <a:p>
            <a:pPr>
              <a:defRPr sz="2900"/>
            </a:pPr>
            <a:r>
              <a:rPr dirty="0"/>
              <a:t>AUGUST 8</a:t>
            </a:r>
          </a:p>
          <a:p>
            <a:pPr>
              <a:defRPr sz="2900"/>
            </a:pPr>
            <a:r>
              <a:rPr dirty="0"/>
              <a:t>India, (Uttar Pradesh): 210 million given Ivermectin replacing HCQ as treatment.</a:t>
            </a:r>
          </a:p>
          <a:p>
            <a:pPr>
              <a:defRPr sz="2900"/>
            </a:pPr>
            <a:endParaRPr dirty="0"/>
          </a:p>
          <a:p>
            <a:pPr>
              <a:defRPr sz="2900"/>
            </a:pPr>
            <a:r>
              <a:rPr dirty="0"/>
              <a:t>AUGUST 22</a:t>
            </a:r>
          </a:p>
          <a:p>
            <a:pPr>
              <a:defRPr sz="2900"/>
            </a:pPr>
            <a:r>
              <a:rPr dirty="0"/>
              <a:t>In Lucknow, 40 kiosks opened to distribute Ivermectin.</a:t>
            </a:r>
          </a:p>
        </p:txBody>
      </p:sp>
      <p:pic>
        <p:nvPicPr>
          <p:cNvPr id="272" name="Content Placeholder 4" descr="Content Placeholder 4"/>
          <p:cNvPicPr>
            <a:picLocks noChangeAspect="1"/>
          </p:cNvPicPr>
          <p:nvPr/>
        </p:nvPicPr>
        <p:blipFill>
          <a:blip r:embed="rId2"/>
          <a:stretch>
            <a:fillRect/>
          </a:stretch>
        </p:blipFill>
        <p:spPr>
          <a:xfrm>
            <a:off x="228520" y="1836970"/>
            <a:ext cx="7915792" cy="4350754"/>
          </a:xfrm>
          <a:prstGeom prst="rect">
            <a:avLst/>
          </a:prstGeom>
          <a:ln w="12700">
            <a:miter lim="400000"/>
          </a:ln>
        </p:spPr>
      </p:pic>
      <p:grpSp>
        <p:nvGrpSpPr>
          <p:cNvPr id="7" name="Group"/>
          <p:cNvGrpSpPr/>
          <p:nvPr/>
        </p:nvGrpSpPr>
        <p:grpSpPr>
          <a:xfrm>
            <a:off x="381610" y="386251"/>
            <a:ext cx="11026461" cy="795338"/>
            <a:chOff x="0" y="0"/>
            <a:chExt cx="11026459" cy="795337"/>
          </a:xfrm>
        </p:grpSpPr>
        <p:pic>
          <p:nvPicPr>
            <p:cNvPr id="8" name="FLCCC_headerline-new.pdf" descr="FLCCC_headerline-new.pdf"/>
            <p:cNvPicPr>
              <a:picLocks noChangeAspect="1"/>
            </p:cNvPicPr>
            <p:nvPr/>
          </p:nvPicPr>
          <p:blipFill>
            <a:blip r:embed="rId3"/>
            <a:stretch>
              <a:fillRect/>
            </a:stretch>
          </p:blipFill>
          <p:spPr>
            <a:xfrm>
              <a:off x="-1" y="-1"/>
              <a:ext cx="11026461" cy="795339"/>
            </a:xfrm>
            <a:prstGeom prst="rect">
              <a:avLst/>
            </a:prstGeom>
            <a:ln w="12700" cap="flat">
              <a:noFill/>
              <a:miter lim="400000"/>
            </a:ln>
            <a:effectLst/>
          </p:spPr>
        </p:pic>
        <p:sp>
          <p:nvSpPr>
            <p:cNvPr id="9" name="Rectangle"/>
            <p:cNvSpPr/>
            <p:nvPr/>
          </p:nvSpPr>
          <p:spPr>
            <a:xfrm>
              <a:off x="5445481" y="89160"/>
              <a:ext cx="1554885" cy="336439"/>
            </a:xfrm>
            <a:prstGeom prst="rect">
              <a:avLst/>
            </a:prstGeom>
            <a:solidFill>
              <a:srgbClr val="FFFFFF"/>
            </a:solidFill>
            <a:ln w="12700" cap="flat">
              <a:noFill/>
              <a:miter lim="400000"/>
            </a:ln>
            <a:effectLst/>
          </p:spPr>
          <p:txBody>
            <a:bodyPr wrap="square" lIns="45718" tIns="45718" rIns="45718" bIns="45718" numCol="1" anchor="ctr">
              <a:noAutofit/>
            </a:bodyPr>
            <a:lstStyle/>
            <a:p>
              <a:pPr>
                <a:defRPr>
                  <a:latin typeface="+mj-lt"/>
                  <a:ea typeface="+mj-ea"/>
                  <a:cs typeface="+mj-cs"/>
                  <a:sym typeface="Calibri"/>
                </a:defRPr>
              </a:pPr>
              <a:endParaRPr/>
            </a:p>
          </p:txBody>
        </p:sp>
      </p:grpSp>
      <p:cxnSp>
        <p:nvCxnSpPr>
          <p:cNvPr id="3" name="Straight Arrow Connector 2">
            <a:extLst>
              <a:ext uri="{FF2B5EF4-FFF2-40B4-BE49-F238E27FC236}">
                <a16:creationId xmlns:a16="http://schemas.microsoft.com/office/drawing/2014/main" id="{558CB6C3-5A1F-4644-925F-15AB0E208DC4}"/>
              </a:ext>
            </a:extLst>
          </p:cNvPr>
          <p:cNvCxnSpPr>
            <a:cxnSpLocks/>
          </p:cNvCxnSpPr>
          <p:nvPr/>
        </p:nvCxnSpPr>
        <p:spPr>
          <a:xfrm flipV="1">
            <a:off x="2051222" y="5362833"/>
            <a:ext cx="518983" cy="1016716"/>
          </a:xfrm>
          <a:prstGeom prst="straightConnector1">
            <a:avLst/>
          </a:prstGeom>
          <a:noFill/>
          <a:ln w="25400" cap="flat">
            <a:solidFill>
              <a:srgbClr val="FF0000"/>
            </a:solidFill>
            <a:prstDash val="solid"/>
            <a:round/>
            <a:tailEnd type="triangle"/>
          </a:ln>
          <a:effectLst/>
          <a:sp3d/>
        </p:spPr>
        <p:style>
          <a:lnRef idx="0">
            <a:scrgbClr r="0" g="0" b="0"/>
          </a:lnRef>
          <a:fillRef idx="0">
            <a:scrgbClr r="0" g="0" b="0"/>
          </a:fillRef>
          <a:effectRef idx="0">
            <a:scrgbClr r="0" g="0" b="0"/>
          </a:effectRef>
          <a:fontRef idx="none"/>
        </p:style>
      </p:cxnSp>
      <p:sp>
        <p:nvSpPr>
          <p:cNvPr id="10" name="TextBox 9">
            <a:extLst>
              <a:ext uri="{FF2B5EF4-FFF2-40B4-BE49-F238E27FC236}">
                <a16:creationId xmlns:a16="http://schemas.microsoft.com/office/drawing/2014/main" id="{B9461556-6EDA-4D41-B78C-A0B9AA3D6E4E}"/>
              </a:ext>
            </a:extLst>
          </p:cNvPr>
          <p:cNvSpPr txBox="1"/>
          <p:nvPr/>
        </p:nvSpPr>
        <p:spPr>
          <a:xfrm>
            <a:off x="1537447" y="6379550"/>
            <a:ext cx="698264"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dirty="0">
                <a:ln>
                  <a:noFill/>
                </a:ln>
                <a:solidFill>
                  <a:srgbClr val="000000"/>
                </a:solidFill>
                <a:effectLst/>
                <a:uFillTx/>
                <a:latin typeface="+mn-lt"/>
                <a:ea typeface="+mn-ea"/>
                <a:cs typeface="+mn-cs"/>
                <a:sym typeface="Helvetica"/>
              </a:rPr>
              <a:t>August 8</a:t>
            </a:r>
          </a:p>
        </p:txBody>
      </p:sp>
      <p:sp>
        <p:nvSpPr>
          <p:cNvPr id="14" name="TextBox 13">
            <a:extLst>
              <a:ext uri="{FF2B5EF4-FFF2-40B4-BE49-F238E27FC236}">
                <a16:creationId xmlns:a16="http://schemas.microsoft.com/office/drawing/2014/main" id="{39405F45-0EF2-F446-BA4B-82AEE3EBDFCB}"/>
              </a:ext>
            </a:extLst>
          </p:cNvPr>
          <p:cNvSpPr txBox="1"/>
          <p:nvPr/>
        </p:nvSpPr>
        <p:spPr>
          <a:xfrm>
            <a:off x="2760981" y="6379549"/>
            <a:ext cx="783224"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dirty="0">
                <a:ln>
                  <a:noFill/>
                </a:ln>
                <a:solidFill>
                  <a:srgbClr val="000000"/>
                </a:solidFill>
                <a:effectLst/>
                <a:uFillTx/>
                <a:latin typeface="+mn-lt"/>
                <a:ea typeface="+mn-ea"/>
                <a:cs typeface="+mn-cs"/>
                <a:sym typeface="Helvetica"/>
              </a:rPr>
              <a:t>August 22</a:t>
            </a:r>
          </a:p>
        </p:txBody>
      </p:sp>
      <p:cxnSp>
        <p:nvCxnSpPr>
          <p:cNvPr id="13" name="Straight Arrow Connector 12">
            <a:extLst>
              <a:ext uri="{FF2B5EF4-FFF2-40B4-BE49-F238E27FC236}">
                <a16:creationId xmlns:a16="http://schemas.microsoft.com/office/drawing/2014/main" id="{E5CA9852-B1ED-2A47-9A5C-72ADD9CA329E}"/>
              </a:ext>
            </a:extLst>
          </p:cNvPr>
          <p:cNvCxnSpPr>
            <a:cxnSpLocks/>
            <a:stCxn id="14" idx="0"/>
          </p:cNvCxnSpPr>
          <p:nvPr/>
        </p:nvCxnSpPr>
        <p:spPr>
          <a:xfrm flipH="1" flipV="1">
            <a:off x="2760981" y="5362833"/>
            <a:ext cx="391612" cy="1016716"/>
          </a:xfrm>
          <a:prstGeom prst="straightConnector1">
            <a:avLst/>
          </a:prstGeom>
          <a:noFill/>
          <a:ln w="25400" cap="flat">
            <a:solidFill>
              <a:srgbClr val="FF0000"/>
            </a:solidFill>
            <a:prstDash val="solid"/>
            <a:round/>
            <a:tailEnd type="triangle"/>
          </a:ln>
          <a:effectLst/>
          <a:sp3d/>
        </p:spPr>
        <p:style>
          <a:lnRef idx="0">
            <a:scrgbClr r="0" g="0" b="0"/>
          </a:lnRef>
          <a:fillRef idx="0">
            <a:scrgbClr r="0" g="0" b="0"/>
          </a:fillRef>
          <a:effectRef idx="0">
            <a:scrgbClr r="0" g="0" b="0"/>
          </a:effectRef>
          <a:fontRef idx="none"/>
        </p:style>
      </p:cxnSp>
      <p:sp>
        <p:nvSpPr>
          <p:cNvPr id="19" name="TextBox 18">
            <a:extLst>
              <a:ext uri="{FF2B5EF4-FFF2-40B4-BE49-F238E27FC236}">
                <a16:creationId xmlns:a16="http://schemas.microsoft.com/office/drawing/2014/main" id="{6ED27187-5E80-4140-A490-B294476578BB}"/>
              </a:ext>
            </a:extLst>
          </p:cNvPr>
          <p:cNvSpPr txBox="1"/>
          <p:nvPr/>
        </p:nvSpPr>
        <p:spPr>
          <a:xfrm>
            <a:off x="5801517" y="6471750"/>
            <a:ext cx="698264"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dirty="0">
                <a:ln>
                  <a:noFill/>
                </a:ln>
                <a:solidFill>
                  <a:srgbClr val="000000"/>
                </a:solidFill>
                <a:effectLst/>
                <a:uFillTx/>
                <a:latin typeface="+mn-lt"/>
                <a:ea typeface="+mn-ea"/>
                <a:cs typeface="+mn-cs"/>
                <a:sym typeface="Helvetica"/>
              </a:rPr>
              <a:t>August 8</a:t>
            </a:r>
          </a:p>
        </p:txBody>
      </p:sp>
      <p:sp>
        <p:nvSpPr>
          <p:cNvPr id="20" name="TextBox 19">
            <a:extLst>
              <a:ext uri="{FF2B5EF4-FFF2-40B4-BE49-F238E27FC236}">
                <a16:creationId xmlns:a16="http://schemas.microsoft.com/office/drawing/2014/main" id="{AF73A808-7A84-C54B-8120-2AE6F6D8E854}"/>
              </a:ext>
            </a:extLst>
          </p:cNvPr>
          <p:cNvSpPr txBox="1"/>
          <p:nvPr/>
        </p:nvSpPr>
        <p:spPr>
          <a:xfrm>
            <a:off x="6718399" y="6471749"/>
            <a:ext cx="783224"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dirty="0">
                <a:ln>
                  <a:noFill/>
                </a:ln>
                <a:solidFill>
                  <a:srgbClr val="000000"/>
                </a:solidFill>
                <a:effectLst/>
                <a:uFillTx/>
                <a:latin typeface="+mn-lt"/>
                <a:ea typeface="+mn-ea"/>
                <a:cs typeface="+mn-cs"/>
                <a:sym typeface="Helvetica"/>
              </a:rPr>
              <a:t>August 22</a:t>
            </a:r>
          </a:p>
        </p:txBody>
      </p:sp>
      <p:cxnSp>
        <p:nvCxnSpPr>
          <p:cNvPr id="21" name="Straight Arrow Connector 20">
            <a:extLst>
              <a:ext uri="{FF2B5EF4-FFF2-40B4-BE49-F238E27FC236}">
                <a16:creationId xmlns:a16="http://schemas.microsoft.com/office/drawing/2014/main" id="{816A2A70-C127-994A-853C-2438286E952B}"/>
              </a:ext>
            </a:extLst>
          </p:cNvPr>
          <p:cNvCxnSpPr>
            <a:cxnSpLocks/>
            <a:stCxn id="19" idx="0"/>
          </p:cNvCxnSpPr>
          <p:nvPr/>
        </p:nvCxnSpPr>
        <p:spPr>
          <a:xfrm flipV="1">
            <a:off x="6150649" y="5545836"/>
            <a:ext cx="464334" cy="925914"/>
          </a:xfrm>
          <a:prstGeom prst="straightConnector1">
            <a:avLst/>
          </a:prstGeom>
          <a:noFill/>
          <a:ln w="25400" cap="flat">
            <a:solidFill>
              <a:srgbClr val="FF0000"/>
            </a:solidFill>
            <a:prstDash val="solid"/>
            <a:round/>
            <a:tailEnd type="triangle"/>
          </a:ln>
          <a:effectLst/>
          <a:sp3d/>
        </p:spPr>
        <p:style>
          <a:lnRef idx="0">
            <a:scrgbClr r="0" g="0" b="0"/>
          </a:lnRef>
          <a:fillRef idx="0">
            <a:scrgbClr r="0" g="0" b="0"/>
          </a:fillRef>
          <a:effectRef idx="0">
            <a:scrgbClr r="0" g="0" b="0"/>
          </a:effectRef>
          <a:fontRef idx="none"/>
        </p:style>
      </p:cxnSp>
      <p:cxnSp>
        <p:nvCxnSpPr>
          <p:cNvPr id="22" name="Straight Arrow Connector 21">
            <a:extLst>
              <a:ext uri="{FF2B5EF4-FFF2-40B4-BE49-F238E27FC236}">
                <a16:creationId xmlns:a16="http://schemas.microsoft.com/office/drawing/2014/main" id="{0336ADF6-7248-6B4E-9F36-3ED90B1DB833}"/>
              </a:ext>
            </a:extLst>
          </p:cNvPr>
          <p:cNvCxnSpPr>
            <a:cxnSpLocks/>
            <a:stCxn id="20" idx="0"/>
          </p:cNvCxnSpPr>
          <p:nvPr/>
        </p:nvCxnSpPr>
        <p:spPr>
          <a:xfrm flipH="1" flipV="1">
            <a:off x="6794265" y="5545835"/>
            <a:ext cx="315746" cy="925914"/>
          </a:xfrm>
          <a:prstGeom prst="straightConnector1">
            <a:avLst/>
          </a:prstGeom>
          <a:noFill/>
          <a:ln w="25400" cap="flat">
            <a:solidFill>
              <a:srgbClr val="FF0000"/>
            </a:solidFill>
            <a:prstDash val="solid"/>
            <a:round/>
            <a:tailEnd type="triangle"/>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2370122974"/>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3" name="Content Placeholder 4" descr="Content Placeholder 4"/>
          <p:cNvPicPr>
            <a:picLocks noChangeAspect="1"/>
          </p:cNvPicPr>
          <p:nvPr/>
        </p:nvPicPr>
        <p:blipFill>
          <a:blip r:embed="rId2"/>
          <a:srcRect t="11302"/>
          <a:stretch>
            <a:fillRect/>
          </a:stretch>
        </p:blipFill>
        <p:spPr>
          <a:xfrm>
            <a:off x="527291" y="1842499"/>
            <a:ext cx="7695828" cy="3753275"/>
          </a:xfrm>
          <a:prstGeom prst="rect">
            <a:avLst/>
          </a:prstGeom>
          <a:ln w="12700">
            <a:miter lim="400000"/>
          </a:ln>
        </p:spPr>
      </p:pic>
      <p:sp>
        <p:nvSpPr>
          <p:cNvPr id="284" name="Subtitle 2"/>
          <p:cNvSpPr txBox="1"/>
          <p:nvPr/>
        </p:nvSpPr>
        <p:spPr>
          <a:xfrm>
            <a:off x="8043335" y="2457280"/>
            <a:ext cx="4411038" cy="17322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lnSpc>
                <a:spcPct val="90000"/>
              </a:lnSpc>
              <a:spcBef>
                <a:spcPts val="1000"/>
              </a:spcBef>
              <a:defRPr sz="5600">
                <a:solidFill>
                  <a:srgbClr val="4A5667"/>
                </a:solidFill>
                <a:latin typeface="+mj-lt"/>
                <a:ea typeface="+mj-ea"/>
                <a:cs typeface="+mj-cs"/>
                <a:sym typeface="Calibri"/>
              </a:defRPr>
            </a:lvl1pPr>
          </a:lstStyle>
          <a:p>
            <a:r>
              <a:rPr dirty="0"/>
              <a:t>COVID19 IN PARAGUAY</a:t>
            </a:r>
          </a:p>
        </p:txBody>
      </p:sp>
      <p:grpSp>
        <p:nvGrpSpPr>
          <p:cNvPr id="7" name="Group"/>
          <p:cNvGrpSpPr/>
          <p:nvPr/>
        </p:nvGrpSpPr>
        <p:grpSpPr>
          <a:xfrm>
            <a:off x="381610" y="386251"/>
            <a:ext cx="11026461" cy="795338"/>
            <a:chOff x="0" y="0"/>
            <a:chExt cx="11026459" cy="795337"/>
          </a:xfrm>
        </p:grpSpPr>
        <p:pic>
          <p:nvPicPr>
            <p:cNvPr id="8" name="FLCCC_headerline-new.pdf" descr="FLCCC_headerline-new.pdf"/>
            <p:cNvPicPr>
              <a:picLocks noChangeAspect="1"/>
            </p:cNvPicPr>
            <p:nvPr/>
          </p:nvPicPr>
          <p:blipFill>
            <a:blip r:embed="rId3"/>
            <a:stretch>
              <a:fillRect/>
            </a:stretch>
          </p:blipFill>
          <p:spPr>
            <a:xfrm>
              <a:off x="-1" y="-1"/>
              <a:ext cx="11026461" cy="795339"/>
            </a:xfrm>
            <a:prstGeom prst="rect">
              <a:avLst/>
            </a:prstGeom>
            <a:ln w="12700" cap="flat">
              <a:noFill/>
              <a:miter lim="400000"/>
            </a:ln>
            <a:effectLst/>
          </p:spPr>
        </p:pic>
        <p:sp>
          <p:nvSpPr>
            <p:cNvPr id="9" name="Rectangle"/>
            <p:cNvSpPr/>
            <p:nvPr/>
          </p:nvSpPr>
          <p:spPr>
            <a:xfrm>
              <a:off x="5445481" y="89160"/>
              <a:ext cx="1554885" cy="336439"/>
            </a:xfrm>
            <a:prstGeom prst="rect">
              <a:avLst/>
            </a:prstGeom>
            <a:solidFill>
              <a:srgbClr val="FFFFFF"/>
            </a:solidFill>
            <a:ln w="12700" cap="flat">
              <a:noFill/>
              <a:miter lim="400000"/>
            </a:ln>
            <a:effectLst/>
          </p:spPr>
          <p:txBody>
            <a:bodyPr wrap="square" lIns="45718" tIns="45718" rIns="45718" bIns="45718" numCol="1" anchor="ctr">
              <a:noAutofit/>
            </a:bodyPr>
            <a:lstStyle/>
            <a:p>
              <a:pPr>
                <a:defRPr>
                  <a:latin typeface="+mj-lt"/>
                  <a:ea typeface="+mj-ea"/>
                  <a:cs typeface="+mj-cs"/>
                  <a:sym typeface="Calibri"/>
                </a:defRPr>
              </a:pPr>
              <a:endParaRPr/>
            </a:p>
          </p:txBody>
        </p:sp>
      </p:grpSp>
    </p:spTree>
    <p:extLst>
      <p:ext uri="{BB962C8B-B14F-4D97-AF65-F5344CB8AC3E}">
        <p14:creationId xmlns:p14="http://schemas.microsoft.com/office/powerpoint/2010/main" val="3055032911"/>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Subtitle 2"/>
          <p:cNvSpPr txBox="1"/>
          <p:nvPr/>
        </p:nvSpPr>
        <p:spPr>
          <a:xfrm>
            <a:off x="8713964" y="2385651"/>
            <a:ext cx="3550394" cy="17717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lnSpc>
                <a:spcPct val="90000"/>
              </a:lnSpc>
              <a:spcBef>
                <a:spcPts val="1000"/>
              </a:spcBef>
              <a:defRPr sz="5600">
                <a:solidFill>
                  <a:srgbClr val="4A5667"/>
                </a:solidFill>
                <a:latin typeface="+mj-lt"/>
                <a:ea typeface="+mj-ea"/>
                <a:cs typeface="+mj-cs"/>
                <a:sym typeface="Calibri"/>
              </a:defRPr>
            </a:lvl1pPr>
          </a:lstStyle>
          <a:p>
            <a:r>
              <a:rPr dirty="0"/>
              <a:t>COVID19 </a:t>
            </a:r>
            <a:endParaRPr lang="en-US" dirty="0"/>
          </a:p>
          <a:p>
            <a:r>
              <a:rPr dirty="0"/>
              <a:t>IN MEXICO</a:t>
            </a:r>
          </a:p>
        </p:txBody>
      </p:sp>
      <p:grpSp>
        <p:nvGrpSpPr>
          <p:cNvPr id="7" name="Group"/>
          <p:cNvGrpSpPr/>
          <p:nvPr/>
        </p:nvGrpSpPr>
        <p:grpSpPr>
          <a:xfrm>
            <a:off x="381610" y="386251"/>
            <a:ext cx="11026461" cy="795338"/>
            <a:chOff x="0" y="0"/>
            <a:chExt cx="11026459" cy="795337"/>
          </a:xfrm>
        </p:grpSpPr>
        <p:pic>
          <p:nvPicPr>
            <p:cNvPr id="8" name="FLCCC_headerline-new.pdf" descr="FLCCC_headerline-new.pdf"/>
            <p:cNvPicPr>
              <a:picLocks noChangeAspect="1"/>
            </p:cNvPicPr>
            <p:nvPr/>
          </p:nvPicPr>
          <p:blipFill>
            <a:blip r:embed="rId2"/>
            <a:stretch>
              <a:fillRect/>
            </a:stretch>
          </p:blipFill>
          <p:spPr>
            <a:xfrm>
              <a:off x="-1" y="-1"/>
              <a:ext cx="11026461" cy="795339"/>
            </a:xfrm>
            <a:prstGeom prst="rect">
              <a:avLst/>
            </a:prstGeom>
            <a:ln w="12700" cap="flat">
              <a:noFill/>
              <a:miter lim="400000"/>
            </a:ln>
            <a:effectLst/>
          </p:spPr>
        </p:pic>
        <p:sp>
          <p:nvSpPr>
            <p:cNvPr id="9" name="Rectangle"/>
            <p:cNvSpPr/>
            <p:nvPr/>
          </p:nvSpPr>
          <p:spPr>
            <a:xfrm>
              <a:off x="5445481" y="89160"/>
              <a:ext cx="1554885" cy="336439"/>
            </a:xfrm>
            <a:prstGeom prst="rect">
              <a:avLst/>
            </a:prstGeom>
            <a:solidFill>
              <a:srgbClr val="FFFFFF"/>
            </a:solidFill>
            <a:ln w="12700" cap="flat">
              <a:noFill/>
              <a:miter lim="400000"/>
            </a:ln>
            <a:effectLst/>
          </p:spPr>
          <p:txBody>
            <a:bodyPr wrap="square" lIns="45718" tIns="45718" rIns="45718" bIns="45718" numCol="1" anchor="ctr">
              <a:noAutofit/>
            </a:bodyPr>
            <a:lstStyle/>
            <a:p>
              <a:pPr>
                <a:defRPr>
                  <a:latin typeface="+mj-lt"/>
                  <a:ea typeface="+mj-ea"/>
                  <a:cs typeface="+mj-cs"/>
                  <a:sym typeface="Calibri"/>
                </a:defRPr>
              </a:pPr>
              <a:endParaRPr/>
            </a:p>
          </p:txBody>
        </p:sp>
      </p:grpSp>
      <p:pic>
        <p:nvPicPr>
          <p:cNvPr id="3" name="Picture 2" descr="Map&#10;&#10;Description automatically generated">
            <a:extLst>
              <a:ext uri="{FF2B5EF4-FFF2-40B4-BE49-F238E27FC236}">
                <a16:creationId xmlns:a16="http://schemas.microsoft.com/office/drawing/2014/main" id="{FC6540CE-B94C-214F-99BB-4B028DC036B9}"/>
              </a:ext>
            </a:extLst>
          </p:cNvPr>
          <p:cNvPicPr>
            <a:picLocks noChangeAspect="1"/>
          </p:cNvPicPr>
          <p:nvPr/>
        </p:nvPicPr>
        <p:blipFill>
          <a:blip r:embed="rId3"/>
          <a:stretch>
            <a:fillRect/>
          </a:stretch>
        </p:blipFill>
        <p:spPr>
          <a:xfrm>
            <a:off x="535258" y="1227427"/>
            <a:ext cx="7877583" cy="4680106"/>
          </a:xfrm>
          <a:prstGeom prst="rect">
            <a:avLst/>
          </a:prstGeom>
        </p:spPr>
      </p:pic>
    </p:spTree>
    <p:extLst>
      <p:ext uri="{BB962C8B-B14F-4D97-AF65-F5344CB8AC3E}">
        <p14:creationId xmlns:p14="http://schemas.microsoft.com/office/powerpoint/2010/main" val="653602106"/>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Subtitle 2"/>
          <p:cNvSpPr txBox="1"/>
          <p:nvPr/>
        </p:nvSpPr>
        <p:spPr>
          <a:xfrm>
            <a:off x="8713964" y="2385651"/>
            <a:ext cx="3550394" cy="17717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lnSpc>
                <a:spcPct val="90000"/>
              </a:lnSpc>
              <a:spcBef>
                <a:spcPts val="1000"/>
              </a:spcBef>
              <a:defRPr sz="5600">
                <a:solidFill>
                  <a:srgbClr val="4A5667"/>
                </a:solidFill>
                <a:latin typeface="+mj-lt"/>
                <a:ea typeface="+mj-ea"/>
                <a:cs typeface="+mj-cs"/>
                <a:sym typeface="Calibri"/>
              </a:defRPr>
            </a:lvl1pPr>
          </a:lstStyle>
          <a:p>
            <a:r>
              <a:rPr dirty="0"/>
              <a:t>COVID19 </a:t>
            </a:r>
            <a:endParaRPr lang="en-US" dirty="0"/>
          </a:p>
          <a:p>
            <a:r>
              <a:rPr dirty="0"/>
              <a:t>IN MEXICO</a:t>
            </a:r>
          </a:p>
        </p:txBody>
      </p:sp>
      <p:grpSp>
        <p:nvGrpSpPr>
          <p:cNvPr id="7" name="Group"/>
          <p:cNvGrpSpPr/>
          <p:nvPr/>
        </p:nvGrpSpPr>
        <p:grpSpPr>
          <a:xfrm>
            <a:off x="381610" y="386251"/>
            <a:ext cx="11026461" cy="795338"/>
            <a:chOff x="0" y="0"/>
            <a:chExt cx="11026459" cy="795337"/>
          </a:xfrm>
        </p:grpSpPr>
        <p:pic>
          <p:nvPicPr>
            <p:cNvPr id="8" name="FLCCC_headerline-new.pdf" descr="FLCCC_headerline-new.pdf"/>
            <p:cNvPicPr>
              <a:picLocks noChangeAspect="1"/>
            </p:cNvPicPr>
            <p:nvPr/>
          </p:nvPicPr>
          <p:blipFill>
            <a:blip r:embed="rId2"/>
            <a:stretch>
              <a:fillRect/>
            </a:stretch>
          </p:blipFill>
          <p:spPr>
            <a:xfrm>
              <a:off x="-1" y="-1"/>
              <a:ext cx="11026461" cy="795339"/>
            </a:xfrm>
            <a:prstGeom prst="rect">
              <a:avLst/>
            </a:prstGeom>
            <a:ln w="12700" cap="flat">
              <a:noFill/>
              <a:miter lim="400000"/>
            </a:ln>
            <a:effectLst/>
          </p:spPr>
        </p:pic>
        <p:sp>
          <p:nvSpPr>
            <p:cNvPr id="9" name="Rectangle"/>
            <p:cNvSpPr/>
            <p:nvPr/>
          </p:nvSpPr>
          <p:spPr>
            <a:xfrm>
              <a:off x="5445481" y="89160"/>
              <a:ext cx="1554885" cy="336439"/>
            </a:xfrm>
            <a:prstGeom prst="rect">
              <a:avLst/>
            </a:prstGeom>
            <a:solidFill>
              <a:srgbClr val="FFFFFF"/>
            </a:solidFill>
            <a:ln w="12700" cap="flat">
              <a:noFill/>
              <a:miter lim="400000"/>
            </a:ln>
            <a:effectLst/>
          </p:spPr>
          <p:txBody>
            <a:bodyPr wrap="square" lIns="45718" tIns="45718" rIns="45718" bIns="45718" numCol="1" anchor="ctr">
              <a:noAutofit/>
            </a:bodyPr>
            <a:lstStyle/>
            <a:p>
              <a:pPr>
                <a:defRPr>
                  <a:latin typeface="+mj-lt"/>
                  <a:ea typeface="+mj-ea"/>
                  <a:cs typeface="+mj-cs"/>
                  <a:sym typeface="Calibri"/>
                </a:defRPr>
              </a:pPr>
              <a:endParaRPr/>
            </a:p>
          </p:txBody>
        </p:sp>
      </p:grpSp>
      <p:pic>
        <p:nvPicPr>
          <p:cNvPr id="4" name="Picture 3" descr="Map&#10;&#10;Description automatically generated">
            <a:extLst>
              <a:ext uri="{FF2B5EF4-FFF2-40B4-BE49-F238E27FC236}">
                <a16:creationId xmlns:a16="http://schemas.microsoft.com/office/drawing/2014/main" id="{670FF598-DC5D-DF46-80E4-814F63582505}"/>
              </a:ext>
            </a:extLst>
          </p:cNvPr>
          <p:cNvPicPr>
            <a:picLocks noChangeAspect="1"/>
          </p:cNvPicPr>
          <p:nvPr/>
        </p:nvPicPr>
        <p:blipFill>
          <a:blip r:embed="rId3"/>
          <a:stretch>
            <a:fillRect/>
          </a:stretch>
        </p:blipFill>
        <p:spPr>
          <a:xfrm>
            <a:off x="381609" y="1439207"/>
            <a:ext cx="8332355" cy="4480786"/>
          </a:xfrm>
          <a:prstGeom prst="rect">
            <a:avLst/>
          </a:prstGeom>
        </p:spPr>
      </p:pic>
    </p:spTree>
    <p:extLst>
      <p:ext uri="{BB962C8B-B14F-4D97-AF65-F5344CB8AC3E}">
        <p14:creationId xmlns:p14="http://schemas.microsoft.com/office/powerpoint/2010/main" val="1815552507"/>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Subtitle 2"/>
          <p:cNvSpPr txBox="1"/>
          <p:nvPr/>
        </p:nvSpPr>
        <p:spPr>
          <a:xfrm>
            <a:off x="8713964" y="2385651"/>
            <a:ext cx="3550394" cy="17717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lnSpc>
                <a:spcPct val="90000"/>
              </a:lnSpc>
              <a:spcBef>
                <a:spcPts val="1000"/>
              </a:spcBef>
              <a:defRPr sz="5600">
                <a:solidFill>
                  <a:srgbClr val="4A5667"/>
                </a:solidFill>
                <a:latin typeface="+mj-lt"/>
                <a:ea typeface="+mj-ea"/>
                <a:cs typeface="+mj-cs"/>
                <a:sym typeface="Calibri"/>
              </a:defRPr>
            </a:lvl1pPr>
          </a:lstStyle>
          <a:p>
            <a:r>
              <a:rPr dirty="0"/>
              <a:t>COVID19 </a:t>
            </a:r>
            <a:endParaRPr lang="en-US" dirty="0"/>
          </a:p>
          <a:p>
            <a:r>
              <a:rPr dirty="0"/>
              <a:t>IN MEXICO</a:t>
            </a:r>
          </a:p>
        </p:txBody>
      </p:sp>
      <p:grpSp>
        <p:nvGrpSpPr>
          <p:cNvPr id="7" name="Group"/>
          <p:cNvGrpSpPr/>
          <p:nvPr/>
        </p:nvGrpSpPr>
        <p:grpSpPr>
          <a:xfrm>
            <a:off x="381610" y="386251"/>
            <a:ext cx="11026461" cy="795338"/>
            <a:chOff x="0" y="0"/>
            <a:chExt cx="11026459" cy="795337"/>
          </a:xfrm>
        </p:grpSpPr>
        <p:pic>
          <p:nvPicPr>
            <p:cNvPr id="8" name="FLCCC_headerline-new.pdf" descr="FLCCC_headerline-new.pdf"/>
            <p:cNvPicPr>
              <a:picLocks noChangeAspect="1"/>
            </p:cNvPicPr>
            <p:nvPr/>
          </p:nvPicPr>
          <p:blipFill>
            <a:blip r:embed="rId2"/>
            <a:stretch>
              <a:fillRect/>
            </a:stretch>
          </p:blipFill>
          <p:spPr>
            <a:xfrm>
              <a:off x="-1" y="-1"/>
              <a:ext cx="11026461" cy="795339"/>
            </a:xfrm>
            <a:prstGeom prst="rect">
              <a:avLst/>
            </a:prstGeom>
            <a:ln w="12700" cap="flat">
              <a:noFill/>
              <a:miter lim="400000"/>
            </a:ln>
            <a:effectLst/>
          </p:spPr>
        </p:pic>
        <p:sp>
          <p:nvSpPr>
            <p:cNvPr id="9" name="Rectangle"/>
            <p:cNvSpPr/>
            <p:nvPr/>
          </p:nvSpPr>
          <p:spPr>
            <a:xfrm>
              <a:off x="5445481" y="89160"/>
              <a:ext cx="1554885" cy="336439"/>
            </a:xfrm>
            <a:prstGeom prst="rect">
              <a:avLst/>
            </a:prstGeom>
            <a:solidFill>
              <a:srgbClr val="FFFFFF"/>
            </a:solidFill>
            <a:ln w="12700" cap="flat">
              <a:noFill/>
              <a:miter lim="400000"/>
            </a:ln>
            <a:effectLst/>
          </p:spPr>
          <p:txBody>
            <a:bodyPr wrap="square" lIns="45718" tIns="45718" rIns="45718" bIns="45718" numCol="1" anchor="ctr">
              <a:noAutofit/>
            </a:bodyPr>
            <a:lstStyle/>
            <a:p>
              <a:pPr>
                <a:defRPr>
                  <a:latin typeface="+mj-lt"/>
                  <a:ea typeface="+mj-ea"/>
                  <a:cs typeface="+mj-cs"/>
                  <a:sym typeface="Calibri"/>
                </a:defRPr>
              </a:pPr>
              <a:endParaRPr/>
            </a:p>
          </p:txBody>
        </p:sp>
      </p:grpSp>
      <p:pic>
        <p:nvPicPr>
          <p:cNvPr id="4" name="Picture 3" descr="Chart&#10;&#10;Description automatically generated">
            <a:extLst>
              <a:ext uri="{FF2B5EF4-FFF2-40B4-BE49-F238E27FC236}">
                <a16:creationId xmlns:a16="http://schemas.microsoft.com/office/drawing/2014/main" id="{2193491F-A2AC-334F-B5C1-20FE876BB65D}"/>
              </a:ext>
            </a:extLst>
          </p:cNvPr>
          <p:cNvPicPr>
            <a:picLocks noChangeAspect="1"/>
          </p:cNvPicPr>
          <p:nvPr/>
        </p:nvPicPr>
        <p:blipFill>
          <a:blip r:embed="rId3"/>
          <a:stretch>
            <a:fillRect/>
          </a:stretch>
        </p:blipFill>
        <p:spPr>
          <a:xfrm>
            <a:off x="551330" y="1181590"/>
            <a:ext cx="7866529" cy="4828421"/>
          </a:xfrm>
          <a:prstGeom prst="rect">
            <a:avLst/>
          </a:prstGeom>
        </p:spPr>
      </p:pic>
    </p:spTree>
    <p:extLst>
      <p:ext uri="{BB962C8B-B14F-4D97-AF65-F5344CB8AC3E}">
        <p14:creationId xmlns:p14="http://schemas.microsoft.com/office/powerpoint/2010/main" val="2075152504"/>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Subtitle 2"/>
          <p:cNvSpPr txBox="1"/>
          <p:nvPr/>
        </p:nvSpPr>
        <p:spPr>
          <a:xfrm>
            <a:off x="8713964" y="2385651"/>
            <a:ext cx="3550394" cy="17717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lnSpc>
                <a:spcPct val="90000"/>
              </a:lnSpc>
              <a:spcBef>
                <a:spcPts val="1000"/>
              </a:spcBef>
              <a:defRPr sz="5600">
                <a:solidFill>
                  <a:srgbClr val="4A5667"/>
                </a:solidFill>
                <a:latin typeface="+mj-lt"/>
                <a:ea typeface="+mj-ea"/>
                <a:cs typeface="+mj-cs"/>
                <a:sym typeface="Calibri"/>
              </a:defRPr>
            </a:lvl1pPr>
          </a:lstStyle>
          <a:p>
            <a:r>
              <a:rPr dirty="0"/>
              <a:t>COVID19 </a:t>
            </a:r>
            <a:endParaRPr lang="en-US" dirty="0"/>
          </a:p>
          <a:p>
            <a:r>
              <a:rPr dirty="0"/>
              <a:t>IN MEXICO</a:t>
            </a:r>
          </a:p>
        </p:txBody>
      </p:sp>
      <p:grpSp>
        <p:nvGrpSpPr>
          <p:cNvPr id="7" name="Group"/>
          <p:cNvGrpSpPr/>
          <p:nvPr/>
        </p:nvGrpSpPr>
        <p:grpSpPr>
          <a:xfrm>
            <a:off x="381610" y="386251"/>
            <a:ext cx="11026461" cy="795338"/>
            <a:chOff x="0" y="0"/>
            <a:chExt cx="11026459" cy="795337"/>
          </a:xfrm>
        </p:grpSpPr>
        <p:pic>
          <p:nvPicPr>
            <p:cNvPr id="8" name="FLCCC_headerline-new.pdf" descr="FLCCC_headerline-new.pdf"/>
            <p:cNvPicPr>
              <a:picLocks noChangeAspect="1"/>
            </p:cNvPicPr>
            <p:nvPr/>
          </p:nvPicPr>
          <p:blipFill>
            <a:blip r:embed="rId2"/>
            <a:stretch>
              <a:fillRect/>
            </a:stretch>
          </p:blipFill>
          <p:spPr>
            <a:xfrm>
              <a:off x="-1" y="-1"/>
              <a:ext cx="11026461" cy="795339"/>
            </a:xfrm>
            <a:prstGeom prst="rect">
              <a:avLst/>
            </a:prstGeom>
            <a:ln w="12700" cap="flat">
              <a:noFill/>
              <a:miter lim="400000"/>
            </a:ln>
            <a:effectLst/>
          </p:spPr>
        </p:pic>
        <p:sp>
          <p:nvSpPr>
            <p:cNvPr id="9" name="Rectangle"/>
            <p:cNvSpPr/>
            <p:nvPr/>
          </p:nvSpPr>
          <p:spPr>
            <a:xfrm>
              <a:off x="5445481" y="89160"/>
              <a:ext cx="1554885" cy="336439"/>
            </a:xfrm>
            <a:prstGeom prst="rect">
              <a:avLst/>
            </a:prstGeom>
            <a:solidFill>
              <a:srgbClr val="FFFFFF"/>
            </a:solidFill>
            <a:ln w="12700" cap="flat">
              <a:noFill/>
              <a:miter lim="400000"/>
            </a:ln>
            <a:effectLst/>
          </p:spPr>
          <p:txBody>
            <a:bodyPr wrap="square" lIns="45718" tIns="45718" rIns="45718" bIns="45718" numCol="1" anchor="ctr">
              <a:noAutofit/>
            </a:bodyPr>
            <a:lstStyle/>
            <a:p>
              <a:pPr>
                <a:defRPr>
                  <a:latin typeface="+mj-lt"/>
                  <a:ea typeface="+mj-ea"/>
                  <a:cs typeface="+mj-cs"/>
                  <a:sym typeface="Calibri"/>
                </a:defRPr>
              </a:pPr>
              <a:endParaRPr/>
            </a:p>
          </p:txBody>
        </p:sp>
      </p:grpSp>
      <p:pic>
        <p:nvPicPr>
          <p:cNvPr id="4" name="Picture 3" descr="Chart&#10;&#10;Description automatically generated">
            <a:extLst>
              <a:ext uri="{FF2B5EF4-FFF2-40B4-BE49-F238E27FC236}">
                <a16:creationId xmlns:a16="http://schemas.microsoft.com/office/drawing/2014/main" id="{FF53409C-7284-6C43-B07A-3A13F0B206DC}"/>
              </a:ext>
            </a:extLst>
          </p:cNvPr>
          <p:cNvPicPr>
            <a:picLocks noChangeAspect="1"/>
          </p:cNvPicPr>
          <p:nvPr/>
        </p:nvPicPr>
        <p:blipFill>
          <a:blip r:embed="rId3"/>
          <a:stretch>
            <a:fillRect/>
          </a:stretch>
        </p:blipFill>
        <p:spPr>
          <a:xfrm>
            <a:off x="255494" y="1181590"/>
            <a:ext cx="8842188" cy="5195925"/>
          </a:xfrm>
          <a:prstGeom prst="rect">
            <a:avLst/>
          </a:prstGeom>
        </p:spPr>
      </p:pic>
    </p:spTree>
    <p:extLst>
      <p:ext uri="{BB962C8B-B14F-4D97-AF65-F5344CB8AC3E}">
        <p14:creationId xmlns:p14="http://schemas.microsoft.com/office/powerpoint/2010/main" val="4032792861"/>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Subtitle 2"/>
          <p:cNvSpPr txBox="1"/>
          <p:nvPr/>
        </p:nvSpPr>
        <p:spPr>
          <a:xfrm>
            <a:off x="8500035" y="2607238"/>
            <a:ext cx="3550394" cy="16435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lnSpc>
                <a:spcPct val="90000"/>
              </a:lnSpc>
              <a:spcBef>
                <a:spcPts val="1000"/>
              </a:spcBef>
              <a:defRPr sz="5600">
                <a:solidFill>
                  <a:srgbClr val="4A5667"/>
                </a:solidFill>
                <a:latin typeface="+mj-lt"/>
                <a:ea typeface="+mj-ea"/>
                <a:cs typeface="+mj-cs"/>
                <a:sym typeface="Calibri"/>
              </a:defRPr>
            </a:lvl1pPr>
          </a:lstStyle>
          <a:p>
            <a:r>
              <a:rPr lang="en-US" dirty="0"/>
              <a:t>Back to Brazil</a:t>
            </a:r>
            <a:endParaRPr dirty="0"/>
          </a:p>
        </p:txBody>
      </p:sp>
      <p:grpSp>
        <p:nvGrpSpPr>
          <p:cNvPr id="7" name="Group"/>
          <p:cNvGrpSpPr/>
          <p:nvPr/>
        </p:nvGrpSpPr>
        <p:grpSpPr>
          <a:xfrm>
            <a:off x="381610" y="386251"/>
            <a:ext cx="11026461" cy="795338"/>
            <a:chOff x="0" y="0"/>
            <a:chExt cx="11026459" cy="795337"/>
          </a:xfrm>
        </p:grpSpPr>
        <p:pic>
          <p:nvPicPr>
            <p:cNvPr id="8" name="FLCCC_headerline-new.pdf" descr="FLCCC_headerline-new.pdf"/>
            <p:cNvPicPr>
              <a:picLocks noChangeAspect="1"/>
            </p:cNvPicPr>
            <p:nvPr/>
          </p:nvPicPr>
          <p:blipFill>
            <a:blip r:embed="rId2"/>
            <a:stretch>
              <a:fillRect/>
            </a:stretch>
          </p:blipFill>
          <p:spPr>
            <a:xfrm>
              <a:off x="-1" y="-1"/>
              <a:ext cx="11026461" cy="795339"/>
            </a:xfrm>
            <a:prstGeom prst="rect">
              <a:avLst/>
            </a:prstGeom>
            <a:ln w="12700" cap="flat">
              <a:noFill/>
              <a:miter lim="400000"/>
            </a:ln>
            <a:effectLst/>
          </p:spPr>
        </p:pic>
        <p:sp>
          <p:nvSpPr>
            <p:cNvPr id="9" name="Rectangle"/>
            <p:cNvSpPr/>
            <p:nvPr/>
          </p:nvSpPr>
          <p:spPr>
            <a:xfrm>
              <a:off x="5445481" y="89160"/>
              <a:ext cx="1554885" cy="336439"/>
            </a:xfrm>
            <a:prstGeom prst="rect">
              <a:avLst/>
            </a:prstGeom>
            <a:solidFill>
              <a:srgbClr val="FFFFFF"/>
            </a:solidFill>
            <a:ln w="12700" cap="flat">
              <a:noFill/>
              <a:miter lim="400000"/>
            </a:ln>
            <a:effectLst/>
          </p:spPr>
          <p:txBody>
            <a:bodyPr wrap="square" lIns="45718" tIns="45718" rIns="45718" bIns="45718" numCol="1" anchor="ctr">
              <a:noAutofit/>
            </a:bodyPr>
            <a:lstStyle/>
            <a:p>
              <a:pPr>
                <a:defRPr>
                  <a:latin typeface="+mj-lt"/>
                  <a:ea typeface="+mj-ea"/>
                  <a:cs typeface="+mj-cs"/>
                  <a:sym typeface="Calibri"/>
                </a:defRPr>
              </a:pPr>
              <a:endParaRPr/>
            </a:p>
          </p:txBody>
        </p:sp>
      </p:grpSp>
      <p:pic>
        <p:nvPicPr>
          <p:cNvPr id="4" name="Picture 3" descr="Chart, histogram&#10;&#10;Description automatically generated">
            <a:extLst>
              <a:ext uri="{FF2B5EF4-FFF2-40B4-BE49-F238E27FC236}">
                <a16:creationId xmlns:a16="http://schemas.microsoft.com/office/drawing/2014/main" id="{AC4B4E37-E564-5A47-942A-DC3D430B7BE7}"/>
              </a:ext>
            </a:extLst>
          </p:cNvPr>
          <p:cNvPicPr>
            <a:picLocks noChangeAspect="1"/>
          </p:cNvPicPr>
          <p:nvPr/>
        </p:nvPicPr>
        <p:blipFill>
          <a:blip r:embed="rId3"/>
          <a:stretch>
            <a:fillRect/>
          </a:stretch>
        </p:blipFill>
        <p:spPr>
          <a:xfrm>
            <a:off x="753035" y="1326812"/>
            <a:ext cx="7747000" cy="4859482"/>
          </a:xfrm>
          <a:prstGeom prst="rect">
            <a:avLst/>
          </a:prstGeom>
        </p:spPr>
      </p:pic>
    </p:spTree>
    <p:extLst>
      <p:ext uri="{BB962C8B-B14F-4D97-AF65-F5344CB8AC3E}">
        <p14:creationId xmlns:p14="http://schemas.microsoft.com/office/powerpoint/2010/main" val="1913246258"/>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Subtitle 2"/>
          <p:cNvSpPr txBox="1"/>
          <p:nvPr/>
        </p:nvSpPr>
        <p:spPr>
          <a:xfrm>
            <a:off x="8713964" y="2385651"/>
            <a:ext cx="3550394" cy="17717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lnSpc>
                <a:spcPct val="90000"/>
              </a:lnSpc>
              <a:spcBef>
                <a:spcPts val="1000"/>
              </a:spcBef>
              <a:defRPr sz="5600">
                <a:solidFill>
                  <a:srgbClr val="4A5667"/>
                </a:solidFill>
                <a:latin typeface="+mj-lt"/>
                <a:ea typeface="+mj-ea"/>
                <a:cs typeface="+mj-cs"/>
                <a:sym typeface="Calibri"/>
              </a:defRPr>
            </a:lvl1pPr>
          </a:lstStyle>
          <a:p>
            <a:r>
              <a:rPr dirty="0"/>
              <a:t>COVID19 </a:t>
            </a:r>
            <a:endParaRPr lang="en-US" dirty="0"/>
          </a:p>
          <a:p>
            <a:r>
              <a:rPr dirty="0"/>
              <a:t>IN MEXICO</a:t>
            </a:r>
          </a:p>
        </p:txBody>
      </p:sp>
      <p:grpSp>
        <p:nvGrpSpPr>
          <p:cNvPr id="7" name="Group"/>
          <p:cNvGrpSpPr/>
          <p:nvPr/>
        </p:nvGrpSpPr>
        <p:grpSpPr>
          <a:xfrm>
            <a:off x="381610" y="386251"/>
            <a:ext cx="11026461" cy="795338"/>
            <a:chOff x="0" y="0"/>
            <a:chExt cx="11026459" cy="795337"/>
          </a:xfrm>
        </p:grpSpPr>
        <p:pic>
          <p:nvPicPr>
            <p:cNvPr id="8" name="FLCCC_headerline-new.pdf" descr="FLCCC_headerline-new.pdf"/>
            <p:cNvPicPr>
              <a:picLocks noChangeAspect="1"/>
            </p:cNvPicPr>
            <p:nvPr/>
          </p:nvPicPr>
          <p:blipFill>
            <a:blip r:embed="rId2"/>
            <a:stretch>
              <a:fillRect/>
            </a:stretch>
          </p:blipFill>
          <p:spPr>
            <a:xfrm>
              <a:off x="-1" y="-1"/>
              <a:ext cx="11026461" cy="795339"/>
            </a:xfrm>
            <a:prstGeom prst="rect">
              <a:avLst/>
            </a:prstGeom>
            <a:ln w="12700" cap="flat">
              <a:noFill/>
              <a:miter lim="400000"/>
            </a:ln>
            <a:effectLst/>
          </p:spPr>
        </p:pic>
        <p:sp>
          <p:nvSpPr>
            <p:cNvPr id="9" name="Rectangle"/>
            <p:cNvSpPr/>
            <p:nvPr/>
          </p:nvSpPr>
          <p:spPr>
            <a:xfrm>
              <a:off x="5445481" y="89160"/>
              <a:ext cx="1554885" cy="336439"/>
            </a:xfrm>
            <a:prstGeom prst="rect">
              <a:avLst/>
            </a:prstGeom>
            <a:solidFill>
              <a:srgbClr val="FFFFFF"/>
            </a:solidFill>
            <a:ln w="12700" cap="flat">
              <a:noFill/>
              <a:miter lim="400000"/>
            </a:ln>
            <a:effectLst/>
          </p:spPr>
          <p:txBody>
            <a:bodyPr wrap="square" lIns="45718" tIns="45718" rIns="45718" bIns="45718" numCol="1" anchor="ctr">
              <a:noAutofit/>
            </a:bodyPr>
            <a:lstStyle/>
            <a:p>
              <a:pPr>
                <a:defRPr>
                  <a:latin typeface="+mj-lt"/>
                  <a:ea typeface="+mj-ea"/>
                  <a:cs typeface="+mj-cs"/>
                  <a:sym typeface="Calibri"/>
                </a:defRPr>
              </a:pPr>
              <a:endParaRPr/>
            </a:p>
          </p:txBody>
        </p:sp>
      </p:grpSp>
      <p:pic>
        <p:nvPicPr>
          <p:cNvPr id="3" name="Picture 2" descr="Map&#10;&#10;Description automatically generated">
            <a:extLst>
              <a:ext uri="{FF2B5EF4-FFF2-40B4-BE49-F238E27FC236}">
                <a16:creationId xmlns:a16="http://schemas.microsoft.com/office/drawing/2014/main" id="{FC6540CE-B94C-214F-99BB-4B028DC036B9}"/>
              </a:ext>
            </a:extLst>
          </p:cNvPr>
          <p:cNvPicPr>
            <a:picLocks noChangeAspect="1"/>
          </p:cNvPicPr>
          <p:nvPr/>
        </p:nvPicPr>
        <p:blipFill>
          <a:blip r:embed="rId3"/>
          <a:stretch>
            <a:fillRect/>
          </a:stretch>
        </p:blipFill>
        <p:spPr>
          <a:xfrm>
            <a:off x="535258" y="1227427"/>
            <a:ext cx="7877583" cy="4680106"/>
          </a:xfrm>
          <a:prstGeom prst="rect">
            <a:avLst/>
          </a:prstGeom>
        </p:spPr>
      </p:pic>
    </p:spTree>
    <p:extLst>
      <p:ext uri="{BB962C8B-B14F-4D97-AF65-F5344CB8AC3E}">
        <p14:creationId xmlns:p14="http://schemas.microsoft.com/office/powerpoint/2010/main" val="160232227"/>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Subtitle 2"/>
          <p:cNvSpPr txBox="1"/>
          <p:nvPr/>
        </p:nvSpPr>
        <p:spPr>
          <a:xfrm>
            <a:off x="8713964" y="2385651"/>
            <a:ext cx="3550394" cy="17717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lnSpc>
                <a:spcPct val="90000"/>
              </a:lnSpc>
              <a:spcBef>
                <a:spcPts val="1000"/>
              </a:spcBef>
              <a:defRPr sz="5600">
                <a:solidFill>
                  <a:srgbClr val="4A5667"/>
                </a:solidFill>
                <a:latin typeface="+mj-lt"/>
                <a:ea typeface="+mj-ea"/>
                <a:cs typeface="+mj-cs"/>
                <a:sym typeface="Calibri"/>
              </a:defRPr>
            </a:lvl1pPr>
          </a:lstStyle>
          <a:p>
            <a:r>
              <a:rPr dirty="0"/>
              <a:t>COVID19 </a:t>
            </a:r>
            <a:endParaRPr lang="en-US" dirty="0"/>
          </a:p>
          <a:p>
            <a:r>
              <a:rPr dirty="0"/>
              <a:t>IN MEXICO</a:t>
            </a:r>
          </a:p>
        </p:txBody>
      </p:sp>
      <p:grpSp>
        <p:nvGrpSpPr>
          <p:cNvPr id="7" name="Group"/>
          <p:cNvGrpSpPr/>
          <p:nvPr/>
        </p:nvGrpSpPr>
        <p:grpSpPr>
          <a:xfrm>
            <a:off x="381610" y="386251"/>
            <a:ext cx="11026461" cy="795338"/>
            <a:chOff x="0" y="0"/>
            <a:chExt cx="11026459" cy="795337"/>
          </a:xfrm>
        </p:grpSpPr>
        <p:pic>
          <p:nvPicPr>
            <p:cNvPr id="8" name="FLCCC_headerline-new.pdf" descr="FLCCC_headerline-new.pdf"/>
            <p:cNvPicPr>
              <a:picLocks noChangeAspect="1"/>
            </p:cNvPicPr>
            <p:nvPr/>
          </p:nvPicPr>
          <p:blipFill>
            <a:blip r:embed="rId2"/>
            <a:stretch>
              <a:fillRect/>
            </a:stretch>
          </p:blipFill>
          <p:spPr>
            <a:xfrm>
              <a:off x="-1" y="-1"/>
              <a:ext cx="11026461" cy="795339"/>
            </a:xfrm>
            <a:prstGeom prst="rect">
              <a:avLst/>
            </a:prstGeom>
            <a:ln w="12700" cap="flat">
              <a:noFill/>
              <a:miter lim="400000"/>
            </a:ln>
            <a:effectLst/>
          </p:spPr>
        </p:pic>
        <p:sp>
          <p:nvSpPr>
            <p:cNvPr id="9" name="Rectangle"/>
            <p:cNvSpPr/>
            <p:nvPr/>
          </p:nvSpPr>
          <p:spPr>
            <a:xfrm>
              <a:off x="5445481" y="89160"/>
              <a:ext cx="1554885" cy="336439"/>
            </a:xfrm>
            <a:prstGeom prst="rect">
              <a:avLst/>
            </a:prstGeom>
            <a:solidFill>
              <a:srgbClr val="FFFFFF"/>
            </a:solidFill>
            <a:ln w="12700" cap="flat">
              <a:noFill/>
              <a:miter lim="400000"/>
            </a:ln>
            <a:effectLst/>
          </p:spPr>
          <p:txBody>
            <a:bodyPr wrap="square" lIns="45718" tIns="45718" rIns="45718" bIns="45718" numCol="1" anchor="ctr">
              <a:noAutofit/>
            </a:bodyPr>
            <a:lstStyle/>
            <a:p>
              <a:pPr>
                <a:defRPr>
                  <a:latin typeface="+mj-lt"/>
                  <a:ea typeface="+mj-ea"/>
                  <a:cs typeface="+mj-cs"/>
                  <a:sym typeface="Calibri"/>
                </a:defRPr>
              </a:pPr>
              <a:endParaRPr/>
            </a:p>
          </p:txBody>
        </p:sp>
      </p:grpSp>
      <p:pic>
        <p:nvPicPr>
          <p:cNvPr id="3" name="Picture 2" descr="Map&#10;&#10;Description automatically generated">
            <a:extLst>
              <a:ext uri="{FF2B5EF4-FFF2-40B4-BE49-F238E27FC236}">
                <a16:creationId xmlns:a16="http://schemas.microsoft.com/office/drawing/2014/main" id="{FC6540CE-B94C-214F-99BB-4B028DC036B9}"/>
              </a:ext>
            </a:extLst>
          </p:cNvPr>
          <p:cNvPicPr>
            <a:picLocks noChangeAspect="1"/>
          </p:cNvPicPr>
          <p:nvPr/>
        </p:nvPicPr>
        <p:blipFill>
          <a:blip r:embed="rId3"/>
          <a:stretch>
            <a:fillRect/>
          </a:stretch>
        </p:blipFill>
        <p:spPr>
          <a:xfrm>
            <a:off x="535258" y="1227427"/>
            <a:ext cx="7877583" cy="4680106"/>
          </a:xfrm>
          <a:prstGeom prst="rect">
            <a:avLst/>
          </a:prstGeom>
        </p:spPr>
      </p:pic>
    </p:spTree>
    <p:extLst>
      <p:ext uri="{BB962C8B-B14F-4D97-AF65-F5344CB8AC3E}">
        <p14:creationId xmlns:p14="http://schemas.microsoft.com/office/powerpoint/2010/main" val="66176969"/>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Subtitle 2"/>
          <p:cNvSpPr txBox="1"/>
          <p:nvPr/>
        </p:nvSpPr>
        <p:spPr>
          <a:xfrm>
            <a:off x="8713964" y="2385651"/>
            <a:ext cx="3550394" cy="17717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lnSpc>
                <a:spcPct val="90000"/>
              </a:lnSpc>
              <a:spcBef>
                <a:spcPts val="1000"/>
              </a:spcBef>
              <a:defRPr sz="5600">
                <a:solidFill>
                  <a:srgbClr val="4A5667"/>
                </a:solidFill>
                <a:latin typeface="+mj-lt"/>
                <a:ea typeface="+mj-ea"/>
                <a:cs typeface="+mj-cs"/>
                <a:sym typeface="Calibri"/>
              </a:defRPr>
            </a:lvl1pPr>
          </a:lstStyle>
          <a:p>
            <a:r>
              <a:rPr dirty="0"/>
              <a:t>COVID19 </a:t>
            </a:r>
            <a:endParaRPr lang="en-US" dirty="0"/>
          </a:p>
          <a:p>
            <a:r>
              <a:rPr dirty="0"/>
              <a:t>IN MEXICO</a:t>
            </a:r>
          </a:p>
        </p:txBody>
      </p:sp>
      <p:grpSp>
        <p:nvGrpSpPr>
          <p:cNvPr id="7" name="Group"/>
          <p:cNvGrpSpPr/>
          <p:nvPr/>
        </p:nvGrpSpPr>
        <p:grpSpPr>
          <a:xfrm>
            <a:off x="381610" y="386251"/>
            <a:ext cx="11026461" cy="795338"/>
            <a:chOff x="0" y="0"/>
            <a:chExt cx="11026459" cy="795337"/>
          </a:xfrm>
        </p:grpSpPr>
        <p:pic>
          <p:nvPicPr>
            <p:cNvPr id="8" name="FLCCC_headerline-new.pdf" descr="FLCCC_headerline-new.pdf"/>
            <p:cNvPicPr>
              <a:picLocks noChangeAspect="1"/>
            </p:cNvPicPr>
            <p:nvPr/>
          </p:nvPicPr>
          <p:blipFill>
            <a:blip r:embed="rId2"/>
            <a:stretch>
              <a:fillRect/>
            </a:stretch>
          </p:blipFill>
          <p:spPr>
            <a:xfrm>
              <a:off x="-1" y="-1"/>
              <a:ext cx="11026461" cy="795339"/>
            </a:xfrm>
            <a:prstGeom prst="rect">
              <a:avLst/>
            </a:prstGeom>
            <a:ln w="12700" cap="flat">
              <a:noFill/>
              <a:miter lim="400000"/>
            </a:ln>
            <a:effectLst/>
          </p:spPr>
        </p:pic>
        <p:sp>
          <p:nvSpPr>
            <p:cNvPr id="9" name="Rectangle"/>
            <p:cNvSpPr/>
            <p:nvPr/>
          </p:nvSpPr>
          <p:spPr>
            <a:xfrm>
              <a:off x="5445481" y="89160"/>
              <a:ext cx="1554885" cy="336439"/>
            </a:xfrm>
            <a:prstGeom prst="rect">
              <a:avLst/>
            </a:prstGeom>
            <a:solidFill>
              <a:srgbClr val="FFFFFF"/>
            </a:solidFill>
            <a:ln w="12700" cap="flat">
              <a:noFill/>
              <a:miter lim="400000"/>
            </a:ln>
            <a:effectLst/>
          </p:spPr>
          <p:txBody>
            <a:bodyPr wrap="square" lIns="45718" tIns="45718" rIns="45718" bIns="45718" numCol="1" anchor="ctr">
              <a:noAutofit/>
            </a:bodyPr>
            <a:lstStyle/>
            <a:p>
              <a:pPr>
                <a:defRPr>
                  <a:latin typeface="+mj-lt"/>
                  <a:ea typeface="+mj-ea"/>
                  <a:cs typeface="+mj-cs"/>
                  <a:sym typeface="Calibri"/>
                </a:defRPr>
              </a:pPr>
              <a:endParaRPr/>
            </a:p>
          </p:txBody>
        </p:sp>
      </p:grpSp>
      <p:pic>
        <p:nvPicPr>
          <p:cNvPr id="3" name="Picture 2" descr="Map&#10;&#10;Description automatically generated">
            <a:extLst>
              <a:ext uri="{FF2B5EF4-FFF2-40B4-BE49-F238E27FC236}">
                <a16:creationId xmlns:a16="http://schemas.microsoft.com/office/drawing/2014/main" id="{FC6540CE-B94C-214F-99BB-4B028DC036B9}"/>
              </a:ext>
            </a:extLst>
          </p:cNvPr>
          <p:cNvPicPr>
            <a:picLocks noChangeAspect="1"/>
          </p:cNvPicPr>
          <p:nvPr/>
        </p:nvPicPr>
        <p:blipFill>
          <a:blip r:embed="rId3"/>
          <a:stretch>
            <a:fillRect/>
          </a:stretch>
        </p:blipFill>
        <p:spPr>
          <a:xfrm>
            <a:off x="535258" y="1227427"/>
            <a:ext cx="7877583" cy="4680106"/>
          </a:xfrm>
          <a:prstGeom prst="rect">
            <a:avLst/>
          </a:prstGeom>
        </p:spPr>
      </p:pic>
    </p:spTree>
    <p:extLst>
      <p:ext uri="{BB962C8B-B14F-4D97-AF65-F5344CB8AC3E}">
        <p14:creationId xmlns:p14="http://schemas.microsoft.com/office/powerpoint/2010/main" val="4270723312"/>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D651B7-9DFD-4F41-966E-E9432934F410}"/>
              </a:ext>
            </a:extLst>
          </p:cNvPr>
          <p:cNvSpPr>
            <a:spLocks noGrp="1"/>
          </p:cNvSpPr>
          <p:nvPr>
            <p:ph type="title"/>
          </p:nvPr>
        </p:nvSpPr>
        <p:spPr>
          <a:xfrm>
            <a:off x="466722" y="586855"/>
            <a:ext cx="3201366" cy="3387497"/>
          </a:xfrm>
        </p:spPr>
        <p:txBody>
          <a:bodyPr anchor="b">
            <a:normAutofit/>
          </a:bodyPr>
          <a:lstStyle/>
          <a:p>
            <a:pPr algn="r"/>
            <a:r>
              <a:rPr lang="en-US" sz="4000" dirty="0">
                <a:solidFill>
                  <a:srgbClr val="FFFFFF"/>
                </a:solidFill>
              </a:rPr>
              <a:t>Why isn’t everyone using it? Lets review some criticisms:</a:t>
            </a:r>
          </a:p>
        </p:txBody>
      </p:sp>
      <p:sp>
        <p:nvSpPr>
          <p:cNvPr id="3" name="Content Placeholder 2">
            <a:extLst>
              <a:ext uri="{FF2B5EF4-FFF2-40B4-BE49-F238E27FC236}">
                <a16:creationId xmlns:a16="http://schemas.microsoft.com/office/drawing/2014/main" id="{CE0A7B70-6E40-FC4A-9828-289215C67297}"/>
              </a:ext>
            </a:extLst>
          </p:cNvPr>
          <p:cNvSpPr>
            <a:spLocks noGrp="1"/>
          </p:cNvSpPr>
          <p:nvPr>
            <p:ph idx="1"/>
          </p:nvPr>
        </p:nvSpPr>
        <p:spPr>
          <a:xfrm>
            <a:off x="4810259" y="649480"/>
            <a:ext cx="6555347" cy="5546047"/>
          </a:xfrm>
        </p:spPr>
        <p:txBody>
          <a:bodyPr anchor="ctr">
            <a:normAutofit/>
          </a:bodyPr>
          <a:lstStyle/>
          <a:p>
            <a:pPr lvl="1">
              <a:lnSpc>
                <a:spcPct val="90000"/>
              </a:lnSpc>
            </a:pPr>
            <a:r>
              <a:rPr lang="en-US" sz="1400" dirty="0"/>
              <a:t>“</a:t>
            </a:r>
            <a:r>
              <a:rPr lang="en-US" sz="1400" b="1" dirty="0"/>
              <a:t>Majority of studies are observational, uncontrolled trials” - FALSE </a:t>
            </a:r>
          </a:p>
          <a:p>
            <a:pPr lvl="2">
              <a:lnSpc>
                <a:spcPct val="90000"/>
              </a:lnSpc>
            </a:pPr>
            <a:r>
              <a:rPr lang="en-US" sz="1400" dirty="0"/>
              <a:t>all the observational trials have control groups, well matched or propensity matched</a:t>
            </a:r>
          </a:p>
          <a:p>
            <a:pPr lvl="2">
              <a:lnSpc>
                <a:spcPct val="90000"/>
              </a:lnSpc>
            </a:pPr>
            <a:r>
              <a:rPr lang="en-US" sz="1400" dirty="0"/>
              <a:t>OCT’s and RCT’s  have reached similar conclusions throughout the history of evidence-based medicine</a:t>
            </a:r>
          </a:p>
          <a:p>
            <a:pPr lvl="2">
              <a:lnSpc>
                <a:spcPct val="90000"/>
              </a:lnSpc>
            </a:pPr>
            <a:r>
              <a:rPr lang="en-US" sz="1400" dirty="0"/>
              <a:t>OCT’s are the most ethical approach to studying effective therapies in a pandemic</a:t>
            </a:r>
          </a:p>
          <a:p>
            <a:pPr lvl="1">
              <a:lnSpc>
                <a:spcPct val="90000"/>
              </a:lnSpc>
            </a:pPr>
            <a:r>
              <a:rPr lang="en-US" sz="1400" dirty="0"/>
              <a:t>“</a:t>
            </a:r>
            <a:r>
              <a:rPr lang="en-US" sz="1400" b="1" dirty="0"/>
              <a:t>Majority of studies have not been published in peer-reviewed journals” – IRRELEVANT</a:t>
            </a:r>
          </a:p>
          <a:p>
            <a:pPr lvl="2">
              <a:lnSpc>
                <a:spcPct val="90000"/>
              </a:lnSpc>
            </a:pPr>
            <a:r>
              <a:rPr lang="en-US" sz="1400" dirty="0"/>
              <a:t>12 of the 24 trials have been published in peer-reviewed journals</a:t>
            </a:r>
          </a:p>
          <a:p>
            <a:pPr lvl="2">
              <a:lnSpc>
                <a:spcPct val="90000"/>
              </a:lnSpc>
            </a:pPr>
            <a:r>
              <a:rPr lang="en-US" sz="1400" dirty="0"/>
              <a:t>Every therapeutic in COVID-19 was adopted from pre-print data prior to peer review</a:t>
            </a:r>
          </a:p>
          <a:p>
            <a:pPr lvl="3">
              <a:lnSpc>
                <a:spcPct val="90000"/>
              </a:lnSpc>
            </a:pPr>
            <a:r>
              <a:rPr lang="en-US" sz="1400" dirty="0" err="1"/>
              <a:t>Remdesivir</a:t>
            </a:r>
            <a:r>
              <a:rPr lang="en-US" sz="1400" dirty="0"/>
              <a:t>, corticosteroids, monoclonal antibodies, convalescent plasma come to mind</a:t>
            </a:r>
          </a:p>
          <a:p>
            <a:pPr lvl="3">
              <a:lnSpc>
                <a:spcPct val="90000"/>
              </a:lnSpc>
            </a:pPr>
            <a:r>
              <a:rPr lang="en-US" sz="1400" dirty="0"/>
              <a:t>** Hydroxychloroquine and convalescent plasma were widely adopted before any data supported use </a:t>
            </a:r>
          </a:p>
          <a:p>
            <a:pPr lvl="3">
              <a:lnSpc>
                <a:spcPct val="90000"/>
              </a:lnSpc>
            </a:pPr>
            <a:r>
              <a:rPr lang="en-US" sz="1400" dirty="0"/>
              <a:t>*** Inoculations of vaccines began.. prior to a pre-print version of the vaccine trial was even available</a:t>
            </a:r>
          </a:p>
          <a:p>
            <a:pPr lvl="1">
              <a:lnSpc>
                <a:spcPct val="90000"/>
              </a:lnSpc>
            </a:pPr>
            <a:r>
              <a:rPr lang="en-US" sz="1400" dirty="0"/>
              <a:t>“</a:t>
            </a:r>
            <a:r>
              <a:rPr lang="en-US" sz="1400" b="1" dirty="0"/>
              <a:t>Majority of the trials were performed abroad and are not generalizable to our patients” - ABSURD</a:t>
            </a:r>
          </a:p>
          <a:p>
            <a:pPr lvl="2">
              <a:lnSpc>
                <a:spcPct val="90000"/>
              </a:lnSpc>
            </a:pPr>
            <a:r>
              <a:rPr lang="en-US" sz="1400" dirty="0"/>
              <a:t>This deserves no further comment except to note it’s undercurrent of racism and/or immovable skepticism</a:t>
            </a:r>
          </a:p>
          <a:p>
            <a:pPr lvl="1">
              <a:lnSpc>
                <a:spcPct val="90000"/>
              </a:lnSpc>
            </a:pPr>
            <a:r>
              <a:rPr lang="en-US" sz="1400" b="1" dirty="0"/>
              <a:t>“Majority of the trials were not randomized controlled trials” – FALSE</a:t>
            </a:r>
          </a:p>
          <a:p>
            <a:pPr lvl="2">
              <a:lnSpc>
                <a:spcPct val="90000"/>
              </a:lnSpc>
            </a:pPr>
            <a:r>
              <a:rPr lang="en-US" sz="1400" dirty="0"/>
              <a:t>15 of the 24 controlled trials were… randomized</a:t>
            </a:r>
          </a:p>
        </p:txBody>
      </p:sp>
    </p:spTree>
    <p:extLst>
      <p:ext uri="{BB962C8B-B14F-4D97-AF65-F5344CB8AC3E}">
        <p14:creationId xmlns:p14="http://schemas.microsoft.com/office/powerpoint/2010/main" val="17404536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E946A-A8AF-FC40-AE52-22DD97D40385}"/>
              </a:ext>
            </a:extLst>
          </p:cNvPr>
          <p:cNvSpPr>
            <a:spLocks noGrp="1"/>
          </p:cNvSpPr>
          <p:nvPr>
            <p:ph type="title"/>
          </p:nvPr>
        </p:nvSpPr>
        <p:spPr>
          <a:xfrm>
            <a:off x="742923" y="-172478"/>
            <a:ext cx="10515600" cy="1325563"/>
          </a:xfrm>
        </p:spPr>
        <p:txBody>
          <a:bodyPr/>
          <a:lstStyle/>
          <a:p>
            <a:r>
              <a:rPr lang="en-US" dirty="0"/>
              <a:t>NIH Recommendation Rating Scheme</a:t>
            </a:r>
          </a:p>
        </p:txBody>
      </p:sp>
      <p:sp>
        <p:nvSpPr>
          <p:cNvPr id="3" name="Text Placeholder 2">
            <a:extLst>
              <a:ext uri="{FF2B5EF4-FFF2-40B4-BE49-F238E27FC236}">
                <a16:creationId xmlns:a16="http://schemas.microsoft.com/office/drawing/2014/main" id="{5971DC6E-7947-7347-9800-4413DCB07DD4}"/>
              </a:ext>
            </a:extLst>
          </p:cNvPr>
          <p:cNvSpPr>
            <a:spLocks noGrp="1"/>
          </p:cNvSpPr>
          <p:nvPr>
            <p:ph type="body" idx="1"/>
          </p:nvPr>
        </p:nvSpPr>
        <p:spPr>
          <a:xfrm>
            <a:off x="571500" y="1075765"/>
            <a:ext cx="10515600" cy="4351338"/>
          </a:xfrm>
        </p:spPr>
        <p:txBody>
          <a:bodyPr>
            <a:normAutofit fontScale="92500" lnSpcReduction="10000"/>
          </a:bodyPr>
          <a:lstStyle/>
          <a:p>
            <a:endParaRPr lang="en-US" dirty="0"/>
          </a:p>
          <a:p>
            <a:endParaRPr lang="en-US" dirty="0"/>
          </a:p>
          <a:p>
            <a:endParaRPr lang="en-US" dirty="0"/>
          </a:p>
          <a:p>
            <a:endParaRPr lang="en-US" dirty="0"/>
          </a:p>
          <a:p>
            <a:endParaRPr lang="en-US" dirty="0"/>
          </a:p>
          <a:p>
            <a:r>
              <a:rPr lang="en-US" dirty="0"/>
              <a:t>On August 27</a:t>
            </a:r>
            <a:r>
              <a:rPr lang="en-US" baseline="30000" dirty="0"/>
              <a:t>th</a:t>
            </a:r>
            <a:r>
              <a:rPr lang="en-US" dirty="0"/>
              <a:t>, the NIH recommended ”against the use of ivermectin outside of clinical trials” with an A-III Rating</a:t>
            </a:r>
          </a:p>
          <a:p>
            <a:pPr lvl="1"/>
            <a:r>
              <a:rPr lang="en-US" dirty="0"/>
              <a:t>A = STRONG</a:t>
            </a:r>
          </a:p>
          <a:p>
            <a:pPr lvl="1"/>
            <a:r>
              <a:rPr lang="en-US" dirty="0"/>
              <a:t>III = EXPERT OPINION ONLY</a:t>
            </a:r>
          </a:p>
          <a:p>
            <a:r>
              <a:rPr lang="en-US" dirty="0"/>
              <a:t>On January 14</a:t>
            </a:r>
            <a:r>
              <a:rPr lang="en-US" baseline="30000" dirty="0"/>
              <a:t>th</a:t>
            </a:r>
            <a:r>
              <a:rPr lang="en-US" dirty="0"/>
              <a:t>, the NIH upgraded their recommendation:</a:t>
            </a:r>
          </a:p>
        </p:txBody>
      </p:sp>
      <p:pic>
        <p:nvPicPr>
          <p:cNvPr id="5" name="Picture 4" descr="Graphical user interface, application&#10;&#10;Description automatically generated">
            <a:extLst>
              <a:ext uri="{FF2B5EF4-FFF2-40B4-BE49-F238E27FC236}">
                <a16:creationId xmlns:a16="http://schemas.microsoft.com/office/drawing/2014/main" id="{839D5F31-5940-6D44-A57A-E311A4DF43FF}"/>
              </a:ext>
            </a:extLst>
          </p:cNvPr>
          <p:cNvPicPr>
            <a:picLocks noChangeAspect="1"/>
          </p:cNvPicPr>
          <p:nvPr/>
        </p:nvPicPr>
        <p:blipFill>
          <a:blip r:embed="rId3"/>
          <a:stretch>
            <a:fillRect/>
          </a:stretch>
        </p:blipFill>
        <p:spPr>
          <a:xfrm>
            <a:off x="571500" y="1075765"/>
            <a:ext cx="10325047" cy="2353235"/>
          </a:xfrm>
          <a:prstGeom prst="rect">
            <a:avLst/>
          </a:prstGeom>
        </p:spPr>
      </p:pic>
    </p:spTree>
    <p:extLst>
      <p:ext uri="{BB962C8B-B14F-4D97-AF65-F5344CB8AC3E}">
        <p14:creationId xmlns:p14="http://schemas.microsoft.com/office/powerpoint/2010/main" val="1896411657"/>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FAF0B-AA7A-4B4F-A92C-B0FB724B68B3}"/>
              </a:ext>
            </a:extLst>
          </p:cNvPr>
          <p:cNvSpPr>
            <a:spLocks noGrp="1"/>
          </p:cNvSpPr>
          <p:nvPr>
            <p:ph type="title"/>
          </p:nvPr>
        </p:nvSpPr>
        <p:spPr/>
        <p:txBody>
          <a:bodyPr/>
          <a:lstStyle/>
          <a:p>
            <a:r>
              <a:rPr lang="en-US" dirty="0"/>
              <a:t>NIH Guideline Committee Recommendation on Ivermectin use in COVID-19 </a:t>
            </a:r>
          </a:p>
        </p:txBody>
      </p:sp>
      <p:sp>
        <p:nvSpPr>
          <p:cNvPr id="3" name="Text Placeholder 2">
            <a:extLst>
              <a:ext uri="{FF2B5EF4-FFF2-40B4-BE49-F238E27FC236}">
                <a16:creationId xmlns:a16="http://schemas.microsoft.com/office/drawing/2014/main" id="{3B9AF38D-ADC3-0646-A601-EF80E0EA9F5F}"/>
              </a:ext>
            </a:extLst>
          </p:cNvPr>
          <p:cNvSpPr>
            <a:spLocks noGrp="1"/>
          </p:cNvSpPr>
          <p:nvPr>
            <p:ph type="body" idx="1"/>
          </p:nvPr>
        </p:nvSpPr>
        <p:spPr/>
        <p:txBody>
          <a:bodyPr/>
          <a:lstStyle/>
          <a:p>
            <a:r>
              <a:rPr lang="en-US" dirty="0"/>
              <a:t>January 14</a:t>
            </a:r>
            <a:r>
              <a:rPr lang="en-US" baseline="30000" dirty="0"/>
              <a:t>th</a:t>
            </a:r>
            <a:r>
              <a:rPr lang="en-US" dirty="0"/>
              <a:t>, 2021</a:t>
            </a:r>
          </a:p>
          <a:p>
            <a:pPr lvl="1"/>
            <a:r>
              <a:rPr lang="en-US" dirty="0"/>
              <a:t>“The COVID-19 Treatment Guidelines Panel has determined that currently </a:t>
            </a:r>
            <a:r>
              <a:rPr lang="en-US" i="1" dirty="0"/>
              <a:t>there are insufficient data to recommend either for or against the use of ivermectin for the treatment of COVID-19.</a:t>
            </a:r>
            <a:r>
              <a:rPr lang="en-US" dirty="0"/>
              <a:t> Results from adequately powered, well-designed, and well-conducted clinical trials are needed to provide more specific, evidence-based guidance on the role of ivermectin for the treatment of COVID-19.</a:t>
            </a:r>
          </a:p>
          <a:p>
            <a:endParaRPr lang="en-US" dirty="0"/>
          </a:p>
        </p:txBody>
      </p:sp>
    </p:spTree>
    <p:extLst>
      <p:ext uri="{BB962C8B-B14F-4D97-AF65-F5344CB8AC3E}">
        <p14:creationId xmlns:p14="http://schemas.microsoft.com/office/powerpoint/2010/main" val="961279515"/>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038D7-75F5-E84B-8544-13E3508FA713}"/>
              </a:ext>
            </a:extLst>
          </p:cNvPr>
          <p:cNvSpPr>
            <a:spLocks noGrp="1"/>
          </p:cNvSpPr>
          <p:nvPr>
            <p:ph type="title"/>
          </p:nvPr>
        </p:nvSpPr>
        <p:spPr/>
        <p:txBody>
          <a:bodyPr/>
          <a:lstStyle/>
          <a:p>
            <a:r>
              <a:rPr lang="en-US" dirty="0"/>
              <a:t>NIH Guideline Committee Recommendation on Ivermectin use in COVID-19 </a:t>
            </a:r>
          </a:p>
        </p:txBody>
      </p:sp>
      <p:sp>
        <p:nvSpPr>
          <p:cNvPr id="3" name="Text Placeholder 2">
            <a:extLst>
              <a:ext uri="{FF2B5EF4-FFF2-40B4-BE49-F238E27FC236}">
                <a16:creationId xmlns:a16="http://schemas.microsoft.com/office/drawing/2014/main" id="{53AC1591-9AAC-A941-93D0-2B5AC21111EC}"/>
              </a:ext>
            </a:extLst>
          </p:cNvPr>
          <p:cNvSpPr>
            <a:spLocks noGrp="1"/>
          </p:cNvSpPr>
          <p:nvPr>
            <p:ph type="body" idx="1"/>
          </p:nvPr>
        </p:nvSpPr>
        <p:spPr/>
        <p:txBody>
          <a:bodyPr>
            <a:normAutofit fontScale="62500" lnSpcReduction="20000"/>
          </a:bodyPr>
          <a:lstStyle/>
          <a:p>
            <a:r>
              <a:rPr lang="en-US" b="1" dirty="0"/>
              <a:t>FLCCC Response:</a:t>
            </a:r>
            <a:r>
              <a:rPr lang="en-US" dirty="0"/>
              <a:t> We are grateful that the Panel has upgraded their recommendation from “against use” to the same recommendation that supports monoclonal antibodies and convalescent plasma, both therapies widely used in the U.S. We must emphasize that although the recommendation for these therapies are identical, ivermectin holds several important characteristics distinct from those therapies;</a:t>
            </a:r>
          </a:p>
          <a:p>
            <a:pPr lvl="0"/>
            <a:r>
              <a:rPr lang="en-US" dirty="0"/>
              <a:t>Ivermectin is the ONLY one of these 3 therapies that has multiple randomized controlled trials (RCT’s) and a meta-analysis of RCT’s that demonstrate statistically significant:</a:t>
            </a:r>
          </a:p>
          <a:p>
            <a:pPr lvl="1"/>
            <a:r>
              <a:rPr lang="en-US" dirty="0"/>
              <a:t>Faster times to viral clearance</a:t>
            </a:r>
          </a:p>
          <a:p>
            <a:pPr lvl="1"/>
            <a:r>
              <a:rPr lang="en-US" dirty="0"/>
              <a:t>Faster times to clinical recovery or hospital length of stay </a:t>
            </a:r>
          </a:p>
          <a:p>
            <a:pPr lvl="1"/>
            <a:r>
              <a:rPr lang="en-US" dirty="0"/>
              <a:t>Large reductions in mortality rates </a:t>
            </a:r>
          </a:p>
          <a:p>
            <a:pPr lvl="1"/>
            <a:r>
              <a:rPr lang="en-US" dirty="0"/>
              <a:t>A profound reduction in the infectivity rate in both pre and postexposure prophylaxis studies. </a:t>
            </a:r>
          </a:p>
          <a:p>
            <a:pPr lvl="0"/>
            <a:r>
              <a:rPr lang="en-US" dirty="0"/>
              <a:t>Ivermectin is the ONLY one of these 3 therapies that is widely available, low cost, given orally, and safe to use in nearly all clinical situations. </a:t>
            </a:r>
          </a:p>
          <a:p>
            <a:r>
              <a:rPr lang="en-US" dirty="0"/>
              <a:t>3)  Furthermore, </a:t>
            </a:r>
            <a:r>
              <a:rPr lang="en-US" dirty="0" err="1"/>
              <a:t>Remdesivir</a:t>
            </a:r>
            <a:r>
              <a:rPr lang="en-US" dirty="0"/>
              <a:t> has a level </a:t>
            </a:r>
            <a:r>
              <a:rPr lang="en-US" dirty="0" err="1"/>
              <a:t>BIIa</a:t>
            </a:r>
            <a:r>
              <a:rPr lang="en-US" dirty="0"/>
              <a:t> recommendation (for patients who require minimal supplemental oxygen) yet there is no published evidence that this drug has any positive impact on any patient centered outcome, e.g. death.   </a:t>
            </a:r>
          </a:p>
          <a:p>
            <a:r>
              <a:rPr lang="en-US" dirty="0"/>
              <a:t> </a:t>
            </a:r>
          </a:p>
          <a:p>
            <a:endParaRPr lang="en-US" dirty="0"/>
          </a:p>
        </p:txBody>
      </p:sp>
    </p:spTree>
    <p:extLst>
      <p:ext uri="{BB962C8B-B14F-4D97-AF65-F5344CB8AC3E}">
        <p14:creationId xmlns:p14="http://schemas.microsoft.com/office/powerpoint/2010/main" val="3142770437"/>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6AFEA-51DA-6748-A78F-E98F85B1DC76}"/>
              </a:ext>
            </a:extLst>
          </p:cNvPr>
          <p:cNvSpPr>
            <a:spLocks noGrp="1"/>
          </p:cNvSpPr>
          <p:nvPr>
            <p:ph type="title"/>
          </p:nvPr>
        </p:nvSpPr>
        <p:spPr/>
        <p:txBody>
          <a:bodyPr>
            <a:normAutofit/>
          </a:bodyPr>
          <a:lstStyle/>
          <a:p>
            <a:r>
              <a:rPr lang="en-US" dirty="0"/>
              <a:t>NIH Summary Description of the Evidence Base</a:t>
            </a:r>
          </a:p>
        </p:txBody>
      </p:sp>
      <p:sp>
        <p:nvSpPr>
          <p:cNvPr id="3" name="Text Placeholder 2">
            <a:extLst>
              <a:ext uri="{FF2B5EF4-FFF2-40B4-BE49-F238E27FC236}">
                <a16:creationId xmlns:a16="http://schemas.microsoft.com/office/drawing/2014/main" id="{54C61632-0D29-4444-BC93-DC9770B86E9C}"/>
              </a:ext>
            </a:extLst>
          </p:cNvPr>
          <p:cNvSpPr>
            <a:spLocks noGrp="1"/>
          </p:cNvSpPr>
          <p:nvPr>
            <p:ph type="body" idx="1"/>
          </p:nvPr>
        </p:nvSpPr>
        <p:spPr/>
        <p:txBody>
          <a:bodyPr/>
          <a:lstStyle/>
          <a:p>
            <a:r>
              <a:rPr lang="en-US" i="1" dirty="0"/>
              <a:t>“Some clinical studies showed no benefits or worsening of disease after ivermectin use,</a:t>
            </a:r>
            <a:r>
              <a:rPr lang="en-US" i="1" baseline="30000" dirty="0"/>
              <a:t>11-14 </a:t>
            </a:r>
            <a:r>
              <a:rPr lang="en-US" i="1" dirty="0"/>
              <a:t>whereas others reported shorter time to resolution of disease manifestations attributed to COVID-19,</a:t>
            </a:r>
            <a:r>
              <a:rPr lang="en-US" i="1" baseline="30000" dirty="0"/>
              <a:t>15-18</a:t>
            </a:r>
            <a:r>
              <a:rPr lang="en-US" i="1" dirty="0"/>
              <a:t> greater reduction in inflammatory markers,</a:t>
            </a:r>
            <a:r>
              <a:rPr lang="en-US" i="1" baseline="30000" dirty="0"/>
              <a:t>16,17</a:t>
            </a:r>
            <a:r>
              <a:rPr lang="en-US" i="1" dirty="0"/>
              <a:t> shorter time to viral clearance,</a:t>
            </a:r>
            <a:r>
              <a:rPr lang="en-US" i="1" baseline="30000" dirty="0"/>
              <a:t>11,16</a:t>
            </a:r>
            <a:r>
              <a:rPr lang="en-US" i="1" dirty="0"/>
              <a:t> or lower mortality rates in patients who received ivermectin than in patients who received comparator drugs or placebo.</a:t>
            </a:r>
            <a:r>
              <a:rPr lang="en-US" i="1" baseline="30000" dirty="0"/>
              <a:t>11,16,18”</a:t>
            </a:r>
            <a:endParaRPr lang="en-US" dirty="0"/>
          </a:p>
          <a:p>
            <a:endParaRPr lang="en-US" dirty="0"/>
          </a:p>
        </p:txBody>
      </p:sp>
    </p:spTree>
    <p:extLst>
      <p:ext uri="{BB962C8B-B14F-4D97-AF65-F5344CB8AC3E}">
        <p14:creationId xmlns:p14="http://schemas.microsoft.com/office/powerpoint/2010/main" val="3808068001"/>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CCA50-B4B3-D249-A015-FBD9578C5DDE}"/>
              </a:ext>
            </a:extLst>
          </p:cNvPr>
          <p:cNvSpPr>
            <a:spLocks noGrp="1"/>
          </p:cNvSpPr>
          <p:nvPr>
            <p:ph type="title"/>
          </p:nvPr>
        </p:nvSpPr>
        <p:spPr/>
        <p:txBody>
          <a:bodyPr/>
          <a:lstStyle/>
          <a:p>
            <a:r>
              <a:rPr lang="en-US" dirty="0"/>
              <a:t>FLCCC response:</a:t>
            </a:r>
          </a:p>
        </p:txBody>
      </p:sp>
      <p:sp>
        <p:nvSpPr>
          <p:cNvPr id="3" name="Text Placeholder 2">
            <a:extLst>
              <a:ext uri="{FF2B5EF4-FFF2-40B4-BE49-F238E27FC236}">
                <a16:creationId xmlns:a16="http://schemas.microsoft.com/office/drawing/2014/main" id="{CF74287C-C374-6243-99C7-777674DC81B8}"/>
              </a:ext>
            </a:extLst>
          </p:cNvPr>
          <p:cNvSpPr>
            <a:spLocks noGrp="1"/>
          </p:cNvSpPr>
          <p:nvPr>
            <p:ph type="body" idx="1"/>
          </p:nvPr>
        </p:nvSpPr>
        <p:spPr/>
        <p:txBody>
          <a:bodyPr>
            <a:normAutofit fontScale="85000" lnSpcReduction="20000"/>
          </a:bodyPr>
          <a:lstStyle/>
          <a:p>
            <a:r>
              <a:rPr lang="en-US" b="1" dirty="0"/>
              <a:t>FLCCC Response:</a:t>
            </a:r>
            <a:r>
              <a:rPr lang="en-US" dirty="0"/>
              <a:t>  We strongly object to the suggestion that there is a clinical study with sufficient evidence to conclude there is worsening of disease after ivermectin use. The one reference that this statement is likely based on, a study by Soto-Becerra et al, is clearly a flawed study and the NIH panel should have been easily able to determine that. That study consisted of a pharmacy database analysis which attempted to compare patient groups that received either hydroxychloroquine, azithromycin, or ivermectin to those that received supportive care only. In each treatment group, a large number of early deaths occurred while none occurred in the control group, clearly indicating that the sicker and more imminently dying patients received some form of “experimental treatment”. If a study of this quality and design had instead somehow concluded a benefit for ivermectin, it would have been rapidly dismissed… as it should be in this case.</a:t>
            </a:r>
          </a:p>
          <a:p>
            <a:endParaRPr lang="en-US" dirty="0"/>
          </a:p>
        </p:txBody>
      </p:sp>
    </p:spTree>
    <p:extLst>
      <p:ext uri="{BB962C8B-B14F-4D97-AF65-F5344CB8AC3E}">
        <p14:creationId xmlns:p14="http://schemas.microsoft.com/office/powerpoint/2010/main" val="3803588126"/>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82545-EE3E-B242-A966-41052910889A}"/>
              </a:ext>
            </a:extLst>
          </p:cNvPr>
          <p:cNvSpPr>
            <a:spLocks noGrp="1"/>
          </p:cNvSpPr>
          <p:nvPr>
            <p:ph type="title"/>
          </p:nvPr>
        </p:nvSpPr>
        <p:spPr/>
        <p:txBody>
          <a:bodyPr>
            <a:normAutofit fontScale="90000"/>
          </a:bodyPr>
          <a:lstStyle/>
          <a:p>
            <a:r>
              <a:rPr lang="en-US" sz="2700" dirty="0"/>
              <a:t>The NIH Treatment Guidelines Panel’s List of “Limitations” of the existing evidence base:</a:t>
            </a:r>
            <a:br>
              <a:rPr lang="en-US" sz="2700" dirty="0"/>
            </a:br>
            <a:endParaRPr lang="en-US" dirty="0"/>
          </a:p>
        </p:txBody>
      </p:sp>
      <p:sp>
        <p:nvSpPr>
          <p:cNvPr id="3" name="Text Placeholder 2">
            <a:extLst>
              <a:ext uri="{FF2B5EF4-FFF2-40B4-BE49-F238E27FC236}">
                <a16:creationId xmlns:a16="http://schemas.microsoft.com/office/drawing/2014/main" id="{A87E4C43-0380-A048-988D-AD9C38BDE0F3}"/>
              </a:ext>
            </a:extLst>
          </p:cNvPr>
          <p:cNvSpPr>
            <a:spLocks noGrp="1"/>
          </p:cNvSpPr>
          <p:nvPr>
            <p:ph type="body" idx="1"/>
          </p:nvPr>
        </p:nvSpPr>
        <p:spPr>
          <a:xfrm>
            <a:off x="330200" y="1343025"/>
            <a:ext cx="11976100" cy="4351338"/>
          </a:xfrm>
        </p:spPr>
        <p:txBody>
          <a:bodyPr>
            <a:noAutofit/>
          </a:bodyPr>
          <a:lstStyle/>
          <a:p>
            <a:r>
              <a:rPr lang="en-US" sz="2400" b="1" dirty="0"/>
              <a:t> NIH Limitation #1: The sample size of most of the trials was small”</a:t>
            </a:r>
            <a:endParaRPr lang="en-US" sz="2400" dirty="0"/>
          </a:p>
          <a:p>
            <a:r>
              <a:rPr lang="en-US" sz="1800" b="1" dirty="0"/>
              <a:t>FLCCC Response</a:t>
            </a:r>
            <a:r>
              <a:rPr lang="en-US" sz="1800" dirty="0"/>
              <a:t>: </a:t>
            </a:r>
          </a:p>
          <a:p>
            <a:pPr lvl="0"/>
            <a:r>
              <a:rPr lang="en-US" sz="1800" dirty="0"/>
              <a:t>“Small” is not defined. To point out that no single trial contains thousands of patients is absurdly obvious. A trial of such a size requires either “Big Pharma”,  the NIH, or a well-resourced academic medical centers to fund.  None have done so.</a:t>
            </a:r>
          </a:p>
          <a:p>
            <a:pPr lvl="0"/>
            <a:r>
              <a:rPr lang="en-US" sz="1800" dirty="0"/>
              <a:t>Small trials are not a limitation given that the strongest form of medical evidence does not arise from a single, large multi-center, double-blind  RCT but instead comes only out of meta-analyses of RCT’s. Meta-analyses of RCT’s provide the most certain estimate of treatment effects, much more so than any single trial can. The NIH is fully aware that the WHO is currently performing such a meta-analysis, and at the time of our combined presentation to the NIH panel (we presented alongside the WHO expert consultant, Dr. Andrew Hill) they were provided the results of a meta-analysis which included 18 RCT’s and over 2,100 patients. </a:t>
            </a:r>
          </a:p>
          <a:p>
            <a:r>
              <a:rPr lang="en-US" sz="1800" dirty="0"/>
              <a:t>The trials on Ivermectin are not ”small”, which we define as less than 100 patients (a number traditionally quoted as being required  to confidently detect a mortality benefit from a therapy. The size of just the treatment trials of ivermectin in COVID-19 (ignoring the prophylaxis trials for a moment) consist of seven RCT’s of over 100 patients each (most with several hundred) with another 4 that have over 50 patients in each. </a:t>
            </a:r>
          </a:p>
        </p:txBody>
      </p:sp>
    </p:spTree>
    <p:extLst>
      <p:ext uri="{BB962C8B-B14F-4D97-AF65-F5344CB8AC3E}">
        <p14:creationId xmlns:p14="http://schemas.microsoft.com/office/powerpoint/2010/main" val="4070823474"/>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BB6CE-AA25-A84A-A05E-6240F8BA1643}"/>
              </a:ext>
            </a:extLst>
          </p:cNvPr>
          <p:cNvSpPr>
            <a:spLocks noGrp="1"/>
          </p:cNvSpPr>
          <p:nvPr>
            <p:ph type="title"/>
          </p:nvPr>
        </p:nvSpPr>
        <p:spPr/>
        <p:txBody>
          <a:bodyPr>
            <a:normAutofit/>
          </a:bodyPr>
          <a:lstStyle/>
          <a:p>
            <a:r>
              <a:rPr lang="en-US" dirty="0"/>
              <a:t>NIH Limitation #2: “Various doses and schedules of ivermectin were used” </a:t>
            </a:r>
          </a:p>
        </p:txBody>
      </p:sp>
      <p:sp>
        <p:nvSpPr>
          <p:cNvPr id="3" name="Text Placeholder 2">
            <a:extLst>
              <a:ext uri="{FF2B5EF4-FFF2-40B4-BE49-F238E27FC236}">
                <a16:creationId xmlns:a16="http://schemas.microsoft.com/office/drawing/2014/main" id="{0CEF5A9E-7789-4B4E-9A24-AE8C6DFB5614}"/>
              </a:ext>
            </a:extLst>
          </p:cNvPr>
          <p:cNvSpPr>
            <a:spLocks noGrp="1"/>
          </p:cNvSpPr>
          <p:nvPr>
            <p:ph type="body" idx="1"/>
          </p:nvPr>
        </p:nvSpPr>
        <p:spPr>
          <a:xfrm>
            <a:off x="723900" y="1690688"/>
            <a:ext cx="10934700" cy="4351338"/>
          </a:xfrm>
        </p:spPr>
        <p:txBody>
          <a:bodyPr>
            <a:normAutofit fontScale="62500" lnSpcReduction="20000"/>
          </a:bodyPr>
          <a:lstStyle/>
          <a:p>
            <a:pPr marL="0" indent="0">
              <a:buNone/>
            </a:pPr>
            <a:endParaRPr lang="en-US" dirty="0"/>
          </a:p>
          <a:p>
            <a:r>
              <a:rPr lang="en-US" b="1" dirty="0"/>
              <a:t>FLCCC Response:</a:t>
            </a:r>
            <a:r>
              <a:rPr lang="en-US" dirty="0"/>
              <a:t> We strongly reject this as a “limitation” given the opposite is true, it is a </a:t>
            </a:r>
            <a:r>
              <a:rPr lang="en-US" i="1" dirty="0"/>
              <a:t>strength</a:t>
            </a:r>
            <a:r>
              <a:rPr lang="en-US" dirty="0"/>
              <a:t>. An evidence base consisting of varying treatment regimens allows for the identification of an optimal treatment strategy. Dr. Hill’s data compiled for </a:t>
            </a:r>
            <a:r>
              <a:rPr lang="en-US" dirty="0" err="1"/>
              <a:t>Unitaid</a:t>
            </a:r>
            <a:r>
              <a:rPr lang="en-US" dirty="0"/>
              <a:t> and the W.H.O, compares single day vs. multi-day dosing using various dose amounts which allows for a more thorough assessment of both safety and efficacy. Further, these data show a dose-response relationship which, when it exists, as it does with ivermectin, provides another pillar of scientific support for any therapeutic. It is these data which allowed us to develop our multi-day treatment protocol given these regimens showed the largest impacts on viral load, time to viral clearance, and time to clinical recovery or hospital length of stay.</a:t>
            </a:r>
          </a:p>
          <a:p>
            <a:r>
              <a:rPr lang="en-US" dirty="0"/>
              <a:t>An example of why studying various dosing strategies is a strength in the data and not a weakness can be seen in the weakness of the RECOVERY trial of corticosteroids, a study that, although it found a mortality benefit of corticosteroids in moderate to severe COVID-19 patients and thus transformed the treatment of COVID-19, it did so with a dosing regimen that is far too low for most hospital patients as evidenced by the small mortality reduction it achieved in patients on oxygen. The global health community has unfortunately adopted this dosing regimen despite the numerous trials showing far greater impacts on mortality using higher doses and/or different corticosteroids. Thus, a single trial using a single protocol does not allow for the identification of an optimal therapeutic strategy. Further, the lack of recognition that COVID-19 respiratory disease is NOT a viral pneumonia or ARDS is a colossal system wide diagnostic failure. All must read </a:t>
            </a:r>
            <a:r>
              <a:rPr lang="en-US"/>
              <a:t>the following paper:</a:t>
            </a:r>
            <a:endParaRPr lang="en-US" dirty="0"/>
          </a:p>
        </p:txBody>
      </p:sp>
    </p:spTree>
    <p:extLst>
      <p:ext uri="{BB962C8B-B14F-4D97-AF65-F5344CB8AC3E}">
        <p14:creationId xmlns:p14="http://schemas.microsoft.com/office/powerpoint/2010/main" val="2333582725"/>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2F182-70B2-B647-A598-13A8E902BAA2}"/>
              </a:ext>
            </a:extLst>
          </p:cNvPr>
          <p:cNvSpPr>
            <a:spLocks noGrp="1"/>
          </p:cNvSpPr>
          <p:nvPr>
            <p:ph type="title"/>
          </p:nvPr>
        </p:nvSpPr>
        <p:spPr/>
        <p:txBody>
          <a:bodyPr/>
          <a:lstStyle/>
          <a:p>
            <a:r>
              <a:rPr lang="en-US" dirty="0"/>
              <a:t>COVID-19 IS NOT A VIRAL PNEUMONIA</a:t>
            </a:r>
          </a:p>
        </p:txBody>
      </p:sp>
      <p:sp>
        <p:nvSpPr>
          <p:cNvPr id="3" name="Text Placeholder 2">
            <a:extLst>
              <a:ext uri="{FF2B5EF4-FFF2-40B4-BE49-F238E27FC236}">
                <a16:creationId xmlns:a16="http://schemas.microsoft.com/office/drawing/2014/main" id="{35CE08FF-B138-2B43-A3EF-019F78C456AB}"/>
              </a:ext>
            </a:extLst>
          </p:cNvPr>
          <p:cNvSpPr>
            <a:spLocks noGrp="1"/>
          </p:cNvSpPr>
          <p:nvPr>
            <p:ph type="body" idx="1"/>
          </p:nvPr>
        </p:nvSpPr>
        <p:spPr/>
        <p:txBody>
          <a:bodyPr/>
          <a:lstStyle/>
          <a:p>
            <a:endParaRPr lang="en-US"/>
          </a:p>
        </p:txBody>
      </p:sp>
      <p:pic>
        <p:nvPicPr>
          <p:cNvPr id="5" name="Picture 4" descr="Graphical user interface, text, application, chat or text message&#10;&#10;Description automatically generated">
            <a:extLst>
              <a:ext uri="{FF2B5EF4-FFF2-40B4-BE49-F238E27FC236}">
                <a16:creationId xmlns:a16="http://schemas.microsoft.com/office/drawing/2014/main" id="{4915EDF9-BB9E-3844-964C-2C16013BD035}"/>
              </a:ext>
            </a:extLst>
          </p:cNvPr>
          <p:cNvPicPr>
            <a:picLocks noChangeAspect="1"/>
          </p:cNvPicPr>
          <p:nvPr/>
        </p:nvPicPr>
        <p:blipFill>
          <a:blip r:embed="rId3"/>
          <a:stretch>
            <a:fillRect/>
          </a:stretch>
        </p:blipFill>
        <p:spPr>
          <a:xfrm>
            <a:off x="659978" y="1690688"/>
            <a:ext cx="10546278" cy="3571315"/>
          </a:xfrm>
          <a:prstGeom prst="rect">
            <a:avLst/>
          </a:prstGeom>
        </p:spPr>
      </p:pic>
    </p:spTree>
    <p:extLst>
      <p:ext uri="{BB962C8B-B14F-4D97-AF65-F5344CB8AC3E}">
        <p14:creationId xmlns:p14="http://schemas.microsoft.com/office/powerpoint/2010/main" val="2309912734"/>
      </p:ext>
    </p:extLst>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4F199-F0EF-5248-8A99-76A604CEC8A8}"/>
              </a:ext>
            </a:extLst>
          </p:cNvPr>
          <p:cNvSpPr>
            <a:spLocks noGrp="1"/>
          </p:cNvSpPr>
          <p:nvPr>
            <p:ph type="title"/>
          </p:nvPr>
        </p:nvSpPr>
        <p:spPr>
          <a:xfrm>
            <a:off x="736600" y="681037"/>
            <a:ext cx="10515600" cy="1325563"/>
          </a:xfrm>
        </p:spPr>
        <p:txBody>
          <a:bodyPr>
            <a:noAutofit/>
          </a:bodyPr>
          <a:lstStyle/>
          <a:p>
            <a:r>
              <a:rPr lang="en-US" sz="3200" dirty="0"/>
              <a:t>NIH Limitation #3: “Some of the randomized controlled trials were open-label studies in which neither the participants nor the investigators were blinded to the treatment arms”</a:t>
            </a:r>
            <a:br>
              <a:rPr lang="en-US" sz="3200" dirty="0"/>
            </a:br>
            <a:endParaRPr lang="en-US" sz="3200" dirty="0"/>
          </a:p>
        </p:txBody>
      </p:sp>
      <p:sp>
        <p:nvSpPr>
          <p:cNvPr id="3" name="Text Placeholder 2">
            <a:extLst>
              <a:ext uri="{FF2B5EF4-FFF2-40B4-BE49-F238E27FC236}">
                <a16:creationId xmlns:a16="http://schemas.microsoft.com/office/drawing/2014/main" id="{BE9DD7DD-EC1D-E544-888F-B425A557F0C1}"/>
              </a:ext>
            </a:extLst>
          </p:cNvPr>
          <p:cNvSpPr>
            <a:spLocks noGrp="1"/>
          </p:cNvSpPr>
          <p:nvPr>
            <p:ph type="body" idx="1"/>
          </p:nvPr>
        </p:nvSpPr>
        <p:spPr/>
        <p:txBody>
          <a:bodyPr/>
          <a:lstStyle/>
          <a:p>
            <a:pPr marL="0" indent="0">
              <a:buNone/>
            </a:pPr>
            <a:endParaRPr lang="en-US" dirty="0"/>
          </a:p>
          <a:p>
            <a:r>
              <a:rPr lang="en-US" b="1" dirty="0"/>
              <a:t>FLCCC Response:</a:t>
            </a:r>
            <a:r>
              <a:rPr lang="en-US" dirty="0"/>
              <a:t> Although open-label studies can lead to bias when measuring “subjective” endpoints, the NIH panel is ignoring the fact that multiple objective endpoints were used in the majority of trials. These objective endpoints include viral load, viral clearance,  and death, none of which can be subjectively influenced. All these objective endpoints are profoundly and statistically significantly positive in over a dozen studies and in meta-analysis.</a:t>
            </a:r>
          </a:p>
          <a:p>
            <a:endParaRPr lang="en-US" dirty="0"/>
          </a:p>
        </p:txBody>
      </p:sp>
    </p:spTree>
    <p:extLst>
      <p:ext uri="{BB962C8B-B14F-4D97-AF65-F5344CB8AC3E}">
        <p14:creationId xmlns:p14="http://schemas.microsoft.com/office/powerpoint/2010/main" val="3697358086"/>
      </p:ext>
    </p:extLst>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7683D-EB1F-6141-86A9-4FCBCE476DAD}"/>
              </a:ext>
            </a:extLst>
          </p:cNvPr>
          <p:cNvSpPr>
            <a:spLocks noGrp="1"/>
          </p:cNvSpPr>
          <p:nvPr>
            <p:ph type="title"/>
          </p:nvPr>
        </p:nvSpPr>
        <p:spPr/>
        <p:txBody>
          <a:bodyPr>
            <a:noAutofit/>
          </a:bodyPr>
          <a:lstStyle/>
          <a:p>
            <a:r>
              <a:rPr lang="en-US" sz="2400" dirty="0"/>
              <a:t>NIH Limitation #4: “In addition to ivermectin or the comparator drug, patients also received various concomitant medications (e.g., doxycycline, hydroxychloroquine, azithromycin, zinc, corticosteroids), confounding assessment of the true efficacy or safety of ivermectin.”</a:t>
            </a:r>
            <a:br>
              <a:rPr lang="en-US" sz="2400" dirty="0"/>
            </a:br>
            <a:endParaRPr lang="en-US" sz="2400" dirty="0"/>
          </a:p>
        </p:txBody>
      </p:sp>
      <p:sp>
        <p:nvSpPr>
          <p:cNvPr id="3" name="Text Placeholder 2">
            <a:extLst>
              <a:ext uri="{FF2B5EF4-FFF2-40B4-BE49-F238E27FC236}">
                <a16:creationId xmlns:a16="http://schemas.microsoft.com/office/drawing/2014/main" id="{AD30422D-36CB-A04A-B3B7-E36765DEBDB5}"/>
              </a:ext>
            </a:extLst>
          </p:cNvPr>
          <p:cNvSpPr>
            <a:spLocks noGrp="1"/>
          </p:cNvSpPr>
          <p:nvPr>
            <p:ph type="body" idx="1"/>
          </p:nvPr>
        </p:nvSpPr>
        <p:spPr/>
        <p:txBody>
          <a:bodyPr>
            <a:normAutofit fontScale="77500" lnSpcReduction="20000"/>
          </a:bodyPr>
          <a:lstStyle/>
          <a:p>
            <a:r>
              <a:rPr lang="en-US" b="1" dirty="0"/>
              <a:t>FLCCC Response:</a:t>
            </a:r>
            <a:r>
              <a:rPr lang="en-US" dirty="0"/>
              <a:t> This is a thoroughly invalid criticism of the current data. By definition, a randomized controlled trial randomizes patients to an arm treated with the investigational drug as compared to a control group/placebo group, with all other factors being equal to negate the influence of confounding variables. It would be unethical if patients in the treatment arm and the control arm received no other therapeutic interventions for a potentially fatal disease. In essence these trials compared the local standard of care (SOC) to the standard of care plus the investigational drug (ivermectin). A number of the RCTS performed a direct head-to-head evaluation comparing the SOC plus hydroxychloroquine versus SOC versus ivermectin; this trial design allows the efficacy of each compactor drug to be assessed; the validity of such a trial design is widely accepted by the scientific community  On occasion, ivermectin was paired with doxycycline, and in one instance, tested against HCQ as the control group (which was a profoundly positive study in favor of ivermectin). Further, doxycycline has not been shown to have impacts in COVID-19, and studies with and without concomitant use of doxycycline show similar impacts.  </a:t>
            </a:r>
          </a:p>
          <a:p>
            <a:endParaRPr lang="en-US" dirty="0"/>
          </a:p>
        </p:txBody>
      </p:sp>
    </p:spTree>
    <p:extLst>
      <p:ext uri="{BB962C8B-B14F-4D97-AF65-F5344CB8AC3E}">
        <p14:creationId xmlns:p14="http://schemas.microsoft.com/office/powerpoint/2010/main" val="539546254"/>
      </p:ext>
    </p:extLst>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B56EE-202C-3843-B26D-16B9B6C1368E}"/>
              </a:ext>
            </a:extLst>
          </p:cNvPr>
          <p:cNvSpPr>
            <a:spLocks noGrp="1"/>
          </p:cNvSpPr>
          <p:nvPr>
            <p:ph type="title"/>
          </p:nvPr>
        </p:nvSpPr>
        <p:spPr/>
        <p:txBody>
          <a:bodyPr>
            <a:noAutofit/>
          </a:bodyPr>
          <a:lstStyle/>
          <a:p>
            <a:r>
              <a:rPr lang="en-US" sz="3200" dirty="0"/>
              <a:t>NIH Limitation #5: “The severity of COVID-19 in the study participants was not always well described” </a:t>
            </a:r>
            <a:br>
              <a:rPr lang="en-US" sz="3200" dirty="0"/>
            </a:br>
            <a:endParaRPr lang="en-US" sz="3200" dirty="0"/>
          </a:p>
        </p:txBody>
      </p:sp>
      <p:sp>
        <p:nvSpPr>
          <p:cNvPr id="3" name="Text Placeholder 2">
            <a:extLst>
              <a:ext uri="{FF2B5EF4-FFF2-40B4-BE49-F238E27FC236}">
                <a16:creationId xmlns:a16="http://schemas.microsoft.com/office/drawing/2014/main" id="{C61601AB-FF81-0C41-8816-D22B6F1522DA}"/>
              </a:ext>
            </a:extLst>
          </p:cNvPr>
          <p:cNvSpPr>
            <a:spLocks noGrp="1"/>
          </p:cNvSpPr>
          <p:nvPr>
            <p:ph type="body" idx="1"/>
          </p:nvPr>
        </p:nvSpPr>
        <p:spPr/>
        <p:txBody>
          <a:bodyPr/>
          <a:lstStyle/>
          <a:p>
            <a:r>
              <a:rPr lang="en-US" b="1" dirty="0"/>
              <a:t>FLCCC Response:</a:t>
            </a:r>
            <a:r>
              <a:rPr lang="en-US" dirty="0"/>
              <a:t> This concern is irrelevant when considering that the trials consistently show ivermectin is effective in prophylaxis, early, and late phase disease. There is no data to suggest the efficacy of ivermectin is restricted to any single phase or severity of the disease.</a:t>
            </a:r>
          </a:p>
          <a:p>
            <a:endParaRPr lang="en-US" dirty="0"/>
          </a:p>
        </p:txBody>
      </p:sp>
    </p:spTree>
    <p:extLst>
      <p:ext uri="{BB962C8B-B14F-4D97-AF65-F5344CB8AC3E}">
        <p14:creationId xmlns:p14="http://schemas.microsoft.com/office/powerpoint/2010/main" val="1935970651"/>
      </p:ext>
    </p:extLst>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BB552-A7A4-3A4F-913B-52F815FB4011}"/>
              </a:ext>
            </a:extLst>
          </p:cNvPr>
          <p:cNvSpPr>
            <a:spLocks noGrp="1"/>
          </p:cNvSpPr>
          <p:nvPr>
            <p:ph type="title"/>
          </p:nvPr>
        </p:nvSpPr>
        <p:spPr>
          <a:xfrm>
            <a:off x="838200" y="771525"/>
            <a:ext cx="10515600" cy="1325563"/>
          </a:xfrm>
        </p:spPr>
        <p:txBody>
          <a:bodyPr>
            <a:noAutofit/>
          </a:bodyPr>
          <a:lstStyle/>
          <a:p>
            <a:r>
              <a:rPr lang="en-US" sz="3600" dirty="0"/>
              <a:t>NIH Limitation #6: “The study outcome measures were not always clearly defined”</a:t>
            </a:r>
            <a:br>
              <a:rPr lang="en-US" sz="3600" dirty="0"/>
            </a:br>
            <a:r>
              <a:rPr lang="en-US" sz="3600" dirty="0"/>
              <a:t> </a:t>
            </a:r>
            <a:br>
              <a:rPr lang="en-US" sz="3600" dirty="0"/>
            </a:br>
            <a:endParaRPr lang="en-US" sz="3600" dirty="0"/>
          </a:p>
        </p:txBody>
      </p:sp>
      <p:sp>
        <p:nvSpPr>
          <p:cNvPr id="3" name="Text Placeholder 2">
            <a:extLst>
              <a:ext uri="{FF2B5EF4-FFF2-40B4-BE49-F238E27FC236}">
                <a16:creationId xmlns:a16="http://schemas.microsoft.com/office/drawing/2014/main" id="{E03CF503-E66A-BA49-8E53-6E90694F44A6}"/>
              </a:ext>
            </a:extLst>
          </p:cNvPr>
          <p:cNvSpPr>
            <a:spLocks noGrp="1"/>
          </p:cNvSpPr>
          <p:nvPr>
            <p:ph type="body" idx="1"/>
          </p:nvPr>
        </p:nvSpPr>
        <p:spPr/>
        <p:txBody>
          <a:bodyPr/>
          <a:lstStyle/>
          <a:p>
            <a:r>
              <a:rPr lang="en-US" b="1" dirty="0"/>
              <a:t>FLCCC Response:</a:t>
            </a:r>
            <a:r>
              <a:rPr lang="en-US" dirty="0"/>
              <a:t> Although this is a true statement, it again ignores the many “objective” endpoints that were clearly defined (viral load, time to viral clearance) or required no definition (i.e. death)</a:t>
            </a:r>
          </a:p>
          <a:p>
            <a:endParaRPr lang="en-US" dirty="0"/>
          </a:p>
        </p:txBody>
      </p:sp>
    </p:spTree>
    <p:extLst>
      <p:ext uri="{BB962C8B-B14F-4D97-AF65-F5344CB8AC3E}">
        <p14:creationId xmlns:p14="http://schemas.microsoft.com/office/powerpoint/2010/main" val="3927302418"/>
      </p:ext>
    </p:extLst>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91C15-7843-A34D-89A9-31DCE29A2F8C}"/>
              </a:ext>
            </a:extLst>
          </p:cNvPr>
          <p:cNvSpPr>
            <a:spLocks noGrp="1"/>
          </p:cNvSpPr>
          <p:nvPr>
            <p:ph type="title"/>
          </p:nvPr>
        </p:nvSpPr>
        <p:spPr>
          <a:xfrm>
            <a:off x="838200" y="50512"/>
            <a:ext cx="10515600" cy="1325563"/>
          </a:xfrm>
        </p:spPr>
        <p:txBody>
          <a:bodyPr/>
          <a:lstStyle/>
          <a:p>
            <a:r>
              <a:rPr lang="en-US" dirty="0"/>
              <a:t>NIH Guideline Recommendation on Prophylaxis for COVID-19</a:t>
            </a:r>
          </a:p>
        </p:txBody>
      </p:sp>
      <p:pic>
        <p:nvPicPr>
          <p:cNvPr id="5" name="Picture 4" descr="Graphical user interface, text, application, email&#10;&#10;Description automatically generated">
            <a:extLst>
              <a:ext uri="{FF2B5EF4-FFF2-40B4-BE49-F238E27FC236}">
                <a16:creationId xmlns:a16="http://schemas.microsoft.com/office/drawing/2014/main" id="{D18526A2-DAB1-0147-B78B-22FAF9ABC06C}"/>
              </a:ext>
            </a:extLst>
          </p:cNvPr>
          <p:cNvPicPr>
            <a:picLocks noChangeAspect="1"/>
          </p:cNvPicPr>
          <p:nvPr/>
        </p:nvPicPr>
        <p:blipFill>
          <a:blip r:embed="rId3"/>
          <a:stretch>
            <a:fillRect/>
          </a:stretch>
        </p:blipFill>
        <p:spPr>
          <a:xfrm>
            <a:off x="1109867" y="1376075"/>
            <a:ext cx="9607437" cy="4780624"/>
          </a:xfrm>
          <a:prstGeom prst="rect">
            <a:avLst/>
          </a:prstGeom>
        </p:spPr>
      </p:pic>
    </p:spTree>
    <p:extLst>
      <p:ext uri="{BB962C8B-B14F-4D97-AF65-F5344CB8AC3E}">
        <p14:creationId xmlns:p14="http://schemas.microsoft.com/office/powerpoint/2010/main" val="464080942"/>
      </p:ext>
    </p:extLst>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D529F-28B8-3741-BBEA-9AD844EDB4AA}"/>
              </a:ext>
            </a:extLst>
          </p:cNvPr>
          <p:cNvSpPr>
            <a:spLocks noGrp="1"/>
          </p:cNvSpPr>
          <p:nvPr>
            <p:ph type="title"/>
          </p:nvPr>
        </p:nvSpPr>
        <p:spPr>
          <a:xfrm>
            <a:off x="838200" y="140837"/>
            <a:ext cx="10515600" cy="1325563"/>
          </a:xfrm>
        </p:spPr>
        <p:txBody>
          <a:bodyPr/>
          <a:lstStyle/>
          <a:p>
            <a:r>
              <a:rPr lang="en-US" sz="3600" dirty="0"/>
              <a:t>Dr. </a:t>
            </a:r>
            <a:r>
              <a:rPr lang="en-US" sz="3600" dirty="0" err="1"/>
              <a:t>Fauci</a:t>
            </a:r>
            <a:r>
              <a:rPr lang="en-US" sz="3600" dirty="0"/>
              <a:t> takes Vitamin C and Vitamin D as prophylaxis</a:t>
            </a:r>
            <a:r>
              <a:rPr lang="en-US" dirty="0"/>
              <a:t>	</a:t>
            </a:r>
          </a:p>
        </p:txBody>
      </p:sp>
      <p:sp>
        <p:nvSpPr>
          <p:cNvPr id="3" name="Text Placeholder 2">
            <a:extLst>
              <a:ext uri="{FF2B5EF4-FFF2-40B4-BE49-F238E27FC236}">
                <a16:creationId xmlns:a16="http://schemas.microsoft.com/office/drawing/2014/main" id="{12C2FFEE-8F7A-DE40-B4EE-5FD34080C86D}"/>
              </a:ext>
            </a:extLst>
          </p:cNvPr>
          <p:cNvSpPr>
            <a:spLocks noGrp="1"/>
          </p:cNvSpPr>
          <p:nvPr>
            <p:ph type="body" idx="1"/>
          </p:nvPr>
        </p:nvSpPr>
        <p:spPr/>
        <p:txBody>
          <a:bodyPr>
            <a:normAutofit lnSpcReduction="10000"/>
          </a:bodyPr>
          <a:lstStyle/>
          <a:p>
            <a:endParaRPr lang="en-US" sz="800" dirty="0"/>
          </a:p>
          <a:p>
            <a:endParaRPr lang="en-US" sz="800" dirty="0"/>
          </a:p>
          <a:p>
            <a:endParaRPr lang="en-US" sz="800" dirty="0"/>
          </a:p>
          <a:p>
            <a:endParaRPr lang="en-US" sz="800" dirty="0"/>
          </a:p>
          <a:p>
            <a:endParaRPr lang="en-US" sz="800" dirty="0"/>
          </a:p>
          <a:p>
            <a:endParaRPr lang="en-US" sz="800" dirty="0"/>
          </a:p>
          <a:p>
            <a:endParaRPr lang="en-US" sz="800" dirty="0"/>
          </a:p>
          <a:p>
            <a:endParaRPr lang="en-US" sz="800" dirty="0"/>
          </a:p>
          <a:p>
            <a:endParaRPr lang="en-US" sz="800" dirty="0"/>
          </a:p>
          <a:p>
            <a:endParaRPr lang="en-US" sz="800" dirty="0"/>
          </a:p>
          <a:p>
            <a:endParaRPr lang="en-US" sz="800" dirty="0"/>
          </a:p>
          <a:p>
            <a:endParaRPr lang="en-US" sz="800" dirty="0"/>
          </a:p>
          <a:p>
            <a:endParaRPr lang="en-US" sz="800" dirty="0"/>
          </a:p>
          <a:p>
            <a:endParaRPr lang="en-US" sz="800" dirty="0"/>
          </a:p>
          <a:p>
            <a:endParaRPr lang="en-US" sz="800" dirty="0"/>
          </a:p>
          <a:p>
            <a:endParaRPr lang="en-US" sz="800" dirty="0"/>
          </a:p>
          <a:p>
            <a:endParaRPr lang="en-US" sz="800" dirty="0"/>
          </a:p>
          <a:p>
            <a:endParaRPr lang="en-US" sz="800" dirty="0"/>
          </a:p>
          <a:p>
            <a:endParaRPr lang="en-US" sz="800" dirty="0"/>
          </a:p>
          <a:p>
            <a:endParaRPr lang="en-US" sz="800" dirty="0"/>
          </a:p>
          <a:p>
            <a:endParaRPr lang="en-US" sz="800" dirty="0"/>
          </a:p>
          <a:p>
            <a:r>
              <a:rPr lang="en-US" sz="800" dirty="0"/>
              <a:t>https://</a:t>
            </a:r>
            <a:r>
              <a:rPr lang="en-US" sz="800" dirty="0" err="1"/>
              <a:t>urldefense.com</a:t>
            </a:r>
            <a:r>
              <a:rPr lang="en-US" sz="800" dirty="0"/>
              <a:t>/v3/__https:/</a:t>
            </a:r>
            <a:r>
              <a:rPr lang="en-US" sz="800" dirty="0" err="1"/>
              <a:t>www.cnbc.com</a:t>
            </a:r>
            <a:r>
              <a:rPr lang="en-US" sz="800" dirty="0"/>
              <a:t>/2020/09/14/supplements-white-house-advisor-fauci-takes-every-day-to-help-keep-his-immune-system-healthy.html__;!!Aeua5Q!H_yEIbxKCw57pbav6wmuTbe0-ekdfie_ab75tDkwDyaV1quxgRWRnhFQ9OCcaOg$</a:t>
            </a:r>
          </a:p>
        </p:txBody>
      </p:sp>
      <p:pic>
        <p:nvPicPr>
          <p:cNvPr id="5" name="Picture 4" descr="A person smoking a cigarette&#10;&#10;Description automatically generated with medium confidence">
            <a:extLst>
              <a:ext uri="{FF2B5EF4-FFF2-40B4-BE49-F238E27FC236}">
                <a16:creationId xmlns:a16="http://schemas.microsoft.com/office/drawing/2014/main" id="{0A82C73C-2CD2-FC49-B03E-4DC5753BD272}"/>
              </a:ext>
            </a:extLst>
          </p:cNvPr>
          <p:cNvPicPr>
            <a:picLocks noChangeAspect="1"/>
          </p:cNvPicPr>
          <p:nvPr/>
        </p:nvPicPr>
        <p:blipFill>
          <a:blip r:embed="rId3"/>
          <a:stretch>
            <a:fillRect/>
          </a:stretch>
        </p:blipFill>
        <p:spPr>
          <a:xfrm>
            <a:off x="2852271" y="803618"/>
            <a:ext cx="6086288" cy="4990756"/>
          </a:xfrm>
          <a:prstGeom prst="rect">
            <a:avLst/>
          </a:prstGeom>
        </p:spPr>
      </p:pic>
    </p:spTree>
    <p:extLst>
      <p:ext uri="{BB962C8B-B14F-4D97-AF65-F5344CB8AC3E}">
        <p14:creationId xmlns:p14="http://schemas.microsoft.com/office/powerpoint/2010/main" val="3780723233"/>
      </p:ext>
    </p:extLst>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093E57-77D8-B34C-B3EC-7D6B84F00F4D}"/>
              </a:ext>
            </a:extLst>
          </p:cNvPr>
          <p:cNvSpPr>
            <a:spLocks noGrp="1"/>
          </p:cNvSpPr>
          <p:nvPr>
            <p:ph type="title"/>
          </p:nvPr>
        </p:nvSpPr>
        <p:spPr>
          <a:xfrm>
            <a:off x="1371599" y="294538"/>
            <a:ext cx="9895951" cy="1033669"/>
          </a:xfrm>
        </p:spPr>
        <p:txBody>
          <a:bodyPr vert="horz" lIns="91440" tIns="45720" rIns="91440" bIns="45720" rtlCol="0" anchor="ctr">
            <a:normAutofit/>
          </a:bodyPr>
          <a:lstStyle/>
          <a:p>
            <a:r>
              <a:rPr lang="en-US" sz="4000" kern="1200" dirty="0">
                <a:solidFill>
                  <a:srgbClr val="FFFFFF"/>
                </a:solidFill>
                <a:latin typeface="+mj-lt"/>
                <a:ea typeface="+mj-ea"/>
                <a:cs typeface="+mj-cs"/>
              </a:rPr>
              <a:t>CONCLUSION</a:t>
            </a:r>
          </a:p>
        </p:txBody>
      </p:sp>
      <p:sp>
        <p:nvSpPr>
          <p:cNvPr id="3" name="Text Placeholder 2">
            <a:extLst>
              <a:ext uri="{FF2B5EF4-FFF2-40B4-BE49-F238E27FC236}">
                <a16:creationId xmlns:a16="http://schemas.microsoft.com/office/drawing/2014/main" id="{FFA157F7-89FA-564D-8019-174EF6FE7BCC}"/>
              </a:ext>
            </a:extLst>
          </p:cNvPr>
          <p:cNvSpPr>
            <a:spLocks noGrp="1"/>
          </p:cNvSpPr>
          <p:nvPr>
            <p:ph type="body" idx="1"/>
          </p:nvPr>
        </p:nvSpPr>
        <p:spPr>
          <a:xfrm>
            <a:off x="1371599" y="2318197"/>
            <a:ext cx="9724031" cy="3683358"/>
          </a:xfrm>
        </p:spPr>
        <p:txBody>
          <a:bodyPr vert="horz" lIns="91440" tIns="45720" rIns="91440" bIns="45720" rtlCol="0" anchor="ctr">
            <a:normAutofit/>
          </a:bodyPr>
          <a:lstStyle/>
          <a:p>
            <a:pPr indent="-228600" eaLnBrk="1" hangingPunct="1">
              <a:lnSpc>
                <a:spcPct val="90000"/>
              </a:lnSpc>
              <a:buFont typeface="Arial" panose="020B0604020202020204" pitchFamily="34" charset="0"/>
              <a:buChar char="•"/>
            </a:pPr>
            <a:r>
              <a:rPr lang="en-US" sz="2000" dirty="0"/>
              <a:t>The consistency and magnitude of benefit amongst numerous trials of varying designs from multiple centers and countries around the world is both unique in the history of evidence-based medicine and  supports immediate and widespread adoption.</a:t>
            </a:r>
          </a:p>
          <a:p>
            <a:pPr lvl="1" eaLnBrk="1" hangingPunct="1">
              <a:lnSpc>
                <a:spcPct val="90000"/>
              </a:lnSpc>
              <a:buFont typeface="Arial" panose="020B0604020202020204" pitchFamily="34" charset="0"/>
              <a:buChar char="•"/>
            </a:pPr>
            <a:r>
              <a:rPr lang="en-US" sz="2000" dirty="0"/>
              <a:t>I have never in my career reviewed and compiled a clinical evidence base for any medicine or intervention with the reproducibility of study data as I have observed with ivermectin in the prophylaxis and treatment of COVID-19</a:t>
            </a:r>
          </a:p>
          <a:p>
            <a:pPr lvl="2" eaLnBrk="1" hangingPunct="1">
              <a:lnSpc>
                <a:spcPct val="90000"/>
              </a:lnSpc>
              <a:buFont typeface="Arial" panose="020B0604020202020204" pitchFamily="34" charset="0"/>
              <a:buChar char="•"/>
            </a:pPr>
            <a:r>
              <a:rPr lang="en-US" dirty="0"/>
              <a:t>This statement applies to the dataset reviewed, without incorporating the powerful epidemiologic findings by Juan </a:t>
            </a:r>
            <a:r>
              <a:rPr lang="en-US" dirty="0" err="1"/>
              <a:t>Chamie</a:t>
            </a:r>
            <a:r>
              <a:rPr lang="en-US" dirty="0"/>
              <a:t> repeatedly showing population-wide impacts on case counts and fatality rates in the cities and regions across the world that initiated ivermectin distribution campaigns during COVID-19</a:t>
            </a:r>
          </a:p>
          <a:p>
            <a:pPr indent="-228600" eaLnBrk="1" hangingPunct="1">
              <a:lnSpc>
                <a:spcPct val="90000"/>
              </a:lnSpc>
              <a:buFont typeface="Arial" panose="020B0604020202020204" pitchFamily="34" charset="0"/>
              <a:buChar char="•"/>
            </a:pPr>
            <a:endParaRPr lang="en-US" sz="2000" dirty="0"/>
          </a:p>
        </p:txBody>
      </p:sp>
    </p:spTree>
    <p:extLst>
      <p:ext uri="{BB962C8B-B14F-4D97-AF65-F5344CB8AC3E}">
        <p14:creationId xmlns:p14="http://schemas.microsoft.com/office/powerpoint/2010/main" val="1015369804"/>
      </p:ext>
    </p:extLst>
  </p:cSld>
  <p:clrMapOvr>
    <a:masterClrMapping/>
  </p:clrMapOvr>
  <p:transition spd="med"/>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495</TotalTime>
  <Words>3729</Words>
  <Application>Microsoft Office PowerPoint</Application>
  <PresentationFormat>Widescreen</PresentationFormat>
  <Paragraphs>407</Paragraphs>
  <Slides>59</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59</vt:i4>
      </vt:variant>
    </vt:vector>
  </HeadingPairs>
  <TitlesOfParts>
    <vt:vector size="67" baseType="lpstr">
      <vt:lpstr>Arial</vt:lpstr>
      <vt:lpstr>Calibri</vt:lpstr>
      <vt:lpstr>Calibri Light</vt:lpstr>
      <vt:lpstr>Franklin Gothic Book</vt:lpstr>
      <vt:lpstr>Perpetua</vt:lpstr>
      <vt:lpstr>Times New Roman</vt:lpstr>
      <vt:lpstr>Wingdings 2</vt:lpstr>
      <vt:lpstr>Office</vt:lpstr>
      <vt:lpstr>A Review of the Clinical Trials Evidence Base Demonstrating the Efficacy of Ivermectin in the Prophylaxis and Treatment of COVID-19</vt:lpstr>
      <vt:lpstr>PowerPoint Presentation</vt:lpstr>
      <vt:lpstr>AGENDA</vt:lpstr>
      <vt:lpstr>Disclosures</vt:lpstr>
      <vt:lpstr>THE FLCCC ALLIANCE</vt:lpstr>
      <vt:lpstr>PowerPoint Presentation</vt:lpstr>
      <vt:lpstr>Ivermectin has anti-viral activity in vitro against a range of viruses</vt:lpstr>
      <vt:lpstr>Proposed Anti-Viral Mechanisms/SARS-CoV-2</vt:lpstr>
      <vt:lpstr>PowerPoint Presentation</vt:lpstr>
      <vt:lpstr>Ivermectin inhibits SARS-CoV-2 in vitro</vt:lpstr>
      <vt:lpstr>Pharmacology</vt:lpstr>
      <vt:lpstr>Pharmacology</vt:lpstr>
      <vt:lpstr>Existing Clinical Trials Evidence Base (Published or Pre-Print)</vt:lpstr>
      <vt:lpstr>PowerPoint Presentation</vt:lpstr>
      <vt:lpstr> Prophylaxis Trials Data – 3 RCT’s (n=774), 5 OCT’s (n=2,052) </vt:lpstr>
      <vt:lpstr>PowerPoint Presentation</vt:lpstr>
      <vt:lpstr>Mild-Moderate Illness Trials -6 RCT’s (n=742 pts), 4 Case series (n=3,394)</vt:lpstr>
      <vt:lpstr>Effects of Ivermectin on viral clearance in randomized trials – dosing on Day 1 only</vt:lpstr>
      <vt:lpstr>Effects of Ivermectin on viral clearance in randomized trials – multi-day dosing </vt:lpstr>
      <vt:lpstr>Could it work in Hospitalized Patients and why?</vt:lpstr>
      <vt:lpstr>Could it work in Hospitalized Patients and why?</vt:lpstr>
      <vt:lpstr>PowerPoint Presentation</vt:lpstr>
      <vt:lpstr>PowerPoint Presentation</vt:lpstr>
      <vt:lpstr>Hospitalized Patients Trials – 6 RCT’s (n=942), 5 OCT’s (n=2,612)</vt:lpstr>
      <vt:lpstr>Meta-Analysis - Time to Clinical Recovery or LOS</vt:lpstr>
      <vt:lpstr>Meta-Analysis of Mortality in COVID-19 </vt:lpstr>
      <vt:lpstr>THE REAL-WORLD EVIDENCE</vt:lpstr>
      <vt:lpstr>PowerPoint Presentation</vt:lpstr>
      <vt:lpstr>PowerPoint Presentation</vt:lpstr>
      <vt:lpstr>“Mega Operacion Tayta” – August 2020         Prophylaxis protocol targeting elderly and most risk challenged people in Peru </vt:lpstr>
      <vt:lpstr>PowerPoint Presentation</vt:lpstr>
      <vt:lpstr>A Tale of Three Cities in Brazil</vt:lpstr>
      <vt:lpstr>A Tale of Three Cities in Brazil</vt:lpstr>
      <vt:lpstr>AUGUST 8 India, (Uttar Pradesh): 210 million given Ivermectin replacing HCQ as treatment.  AUGUST 22 In Lucknow, 40 kiosks opened to distribute Ivermectin.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Why isn’t everyone using it? Lets review some criticisms:</vt:lpstr>
      <vt:lpstr>NIH Recommendation Rating Scheme</vt:lpstr>
      <vt:lpstr>NIH Guideline Committee Recommendation on Ivermectin use in COVID-19 </vt:lpstr>
      <vt:lpstr>NIH Guideline Committee Recommendation on Ivermectin use in COVID-19 </vt:lpstr>
      <vt:lpstr>NIH Summary Description of the Evidence Base</vt:lpstr>
      <vt:lpstr>FLCCC response:</vt:lpstr>
      <vt:lpstr>The NIH Treatment Guidelines Panel’s List of “Limitations” of the existing evidence base: </vt:lpstr>
      <vt:lpstr>NIH Limitation #2: “Various doses and schedules of ivermectin were used” </vt:lpstr>
      <vt:lpstr>COVID-19 IS NOT A VIRAL PNEUMONIA</vt:lpstr>
      <vt:lpstr>NIH Limitation #3: “Some of the randomized controlled trials were open-label studies in which neither the participants nor the investigators were blinded to the treatment arms” </vt:lpstr>
      <vt:lpstr>NIH Limitation #4: “In addition to ivermectin or the comparator drug, patients also received various concomitant medications (e.g., doxycycline, hydroxychloroquine, azithromycin, zinc, corticosteroids), confounding assessment of the true efficacy or safety of ivermectin.” </vt:lpstr>
      <vt:lpstr>NIH Limitation #5: “The severity of COVID-19 in the study participants was not always well described”  </vt:lpstr>
      <vt:lpstr>NIH Limitation #6: “The study outcome measures were not always clearly defined”   </vt:lpstr>
      <vt:lpstr>NIH Guideline Recommendation on Prophylaxis for COVID-19</vt:lpstr>
      <vt:lpstr>Dr. Fauci takes Vitamin C and Vitamin D as prophylaxis </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Review of the Clinical Trials Evidence Base Demonstrating the Efficacy of Ivermectin in the Prophylaxis and Treatment of COVID-19</dc:title>
  <dc:creator>Pierre Kory</dc:creator>
  <cp:lastModifiedBy>James LW</cp:lastModifiedBy>
  <cp:revision>12</cp:revision>
  <dcterms:created xsi:type="dcterms:W3CDTF">2021-01-15T19:14:44Z</dcterms:created>
  <dcterms:modified xsi:type="dcterms:W3CDTF">2021-01-17T15:41:08Z</dcterms:modified>
</cp:coreProperties>
</file>